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306" r:id="rId3"/>
    <p:sldId id="307" r:id="rId4"/>
    <p:sldId id="260" r:id="rId5"/>
    <p:sldId id="261" r:id="rId6"/>
    <p:sldId id="262" r:id="rId7"/>
    <p:sldId id="263" r:id="rId8"/>
    <p:sldId id="264" r:id="rId9"/>
    <p:sldId id="266" r:id="rId10"/>
    <p:sldId id="267" r:id="rId11"/>
    <p:sldId id="268" r:id="rId12"/>
    <p:sldId id="270"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305" r:id="rId30"/>
    <p:sldId id="288" r:id="rId31"/>
    <p:sldId id="289" r:id="rId32"/>
    <p:sldId id="308" r:id="rId33"/>
    <p:sldId id="290" r:id="rId34"/>
    <p:sldId id="328" r:id="rId35"/>
    <p:sldId id="329" r:id="rId36"/>
    <p:sldId id="330" r:id="rId37"/>
    <p:sldId id="331" r:id="rId38"/>
    <p:sldId id="291" r:id="rId39"/>
    <p:sldId id="292" r:id="rId40"/>
    <p:sldId id="293" r:id="rId41"/>
    <p:sldId id="294" r:id="rId42"/>
    <p:sldId id="309" r:id="rId43"/>
    <p:sldId id="310" r:id="rId44"/>
    <p:sldId id="295" r:id="rId45"/>
    <p:sldId id="296" r:id="rId46"/>
    <p:sldId id="297" r:id="rId47"/>
    <p:sldId id="298" r:id="rId48"/>
    <p:sldId id="299" r:id="rId49"/>
    <p:sldId id="320" r:id="rId50"/>
    <p:sldId id="317" r:id="rId51"/>
    <p:sldId id="300" r:id="rId52"/>
    <p:sldId id="301" r:id="rId53"/>
    <p:sldId id="302" r:id="rId54"/>
    <p:sldId id="332" r:id="rId55"/>
    <p:sldId id="333" r:id="rId56"/>
    <p:sldId id="321" r:id="rId57"/>
    <p:sldId id="336" r:id="rId58"/>
    <p:sldId id="322" r:id="rId59"/>
    <p:sldId id="311" r:id="rId60"/>
    <p:sldId id="323" r:id="rId61"/>
    <p:sldId id="326" r:id="rId62"/>
    <p:sldId id="312" r:id="rId63"/>
    <p:sldId id="313" r:id="rId64"/>
    <p:sldId id="314" r:id="rId65"/>
    <p:sldId id="315" r:id="rId66"/>
    <p:sldId id="319" r:id="rId67"/>
    <p:sldId id="324" r:id="rId68"/>
    <p:sldId id="335" r:id="rId69"/>
    <p:sldId id="325" r:id="rId70"/>
    <p:sldId id="327" r:id="rId7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6" d="100"/>
          <a:sy n="116" d="100"/>
        </p:scale>
        <p:origin x="-39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2280791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3232860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238920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3987946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3390584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1723034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2694742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2531485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2181796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2219790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521FCD83-69F7-4695-A933-C1F6CBF8AE3C}" type="datetimeFigureOut">
              <a:rPr lang="pt-BR" smtClean="0"/>
              <a:pPr/>
              <a:t>03/09/2018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3466039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FCD83-69F7-4695-A933-C1F6CBF8AE3C}" type="datetimeFigureOut">
              <a:rPr lang="pt-BR" smtClean="0"/>
              <a:pPr/>
              <a:t>03/09/2018</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829E-D0A9-440B-A194-A85C3BF8BF31}" type="slidenum">
              <a:rPr lang="pt-BR" smtClean="0"/>
              <a:pPr/>
              <a:t>‹nº›</a:t>
            </a:fld>
            <a:endParaRPr lang="pt-BR"/>
          </a:p>
        </p:txBody>
      </p:sp>
    </p:spTree>
    <p:extLst>
      <p:ext uri="{BB962C8B-B14F-4D97-AF65-F5344CB8AC3E}">
        <p14:creationId xmlns:p14="http://schemas.microsoft.com/office/powerpoint/2010/main" xmlns="" val="1843421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www.eadir.com.br/" TargetMode="External"/><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lanalto.gov.br/ccivil_03/leis/L9528.htm" TargetMode="External"/><Relationship Id="rId1" Type="http://schemas.openxmlformats.org/officeDocument/2006/relationships/slideLayout" Target="../slideLayouts/slideLayout1.xml"/><Relationship Id="rId4" Type="http://schemas.openxmlformats.org/officeDocument/2006/relationships/hyperlink" Target="http://www.eadir.com.b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lanalto.gov.br/ccivil_03/decreto/2003/D4729.htm" TargetMode="External"/><Relationship Id="rId1" Type="http://schemas.openxmlformats.org/officeDocument/2006/relationships/slideLayout" Target="../slideLayouts/slideLayout1.xml"/><Relationship Id="rId4" Type="http://schemas.openxmlformats.org/officeDocument/2006/relationships/hyperlink" Target="http://www.eadir.com.br/"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islex.previdencia.gov.br/paginas/38/inss-pres/2016/85.htm" TargetMode="External"/><Relationship Id="rId2" Type="http://schemas.openxmlformats.org/officeDocument/2006/relationships/hyperlink" Target="http://sislex.previdencia.gov.br/paginas/30/1998/20.htm" TargetMode="External"/><Relationship Id="rId1" Type="http://schemas.openxmlformats.org/officeDocument/2006/relationships/slideLayout" Target="../slideLayouts/slideLayout1.xml"/><Relationship Id="rId5" Type="http://schemas.openxmlformats.org/officeDocument/2006/relationships/hyperlink" Target="http://www.eadir.com.br/" TargetMode="Externa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islex.previdencia.gov.br/paginas/42/1991/8213.htm" TargetMode="External"/><Relationship Id="rId1" Type="http://schemas.openxmlformats.org/officeDocument/2006/relationships/slideLayout" Target="../slideLayouts/slideLayout1.xml"/><Relationship Id="rId4" Type="http://schemas.openxmlformats.org/officeDocument/2006/relationships/hyperlink" Target="http://www.eadir.com.br/"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gjur.com/sumula/busca?tri=crps" TargetMode="External"/><Relationship Id="rId1" Type="http://schemas.openxmlformats.org/officeDocument/2006/relationships/slideLayout" Target="../slideLayouts/slideLayout1.xml"/><Relationship Id="rId4" Type="http://schemas.openxmlformats.org/officeDocument/2006/relationships/hyperlink" Target="http://www.eadir.com.br/"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lanalto.gov.br/ccivil_03/leis/L9528.htm" TargetMode="External"/><Relationship Id="rId1" Type="http://schemas.openxmlformats.org/officeDocument/2006/relationships/slideLayout" Target="../slideLayouts/slideLayout1.xml"/><Relationship Id="rId4" Type="http://schemas.openxmlformats.org/officeDocument/2006/relationships/hyperlink" Target="http://www.eadir.com.br/"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lanalto.gov.br/ccivil_03/_Ato2011-2014/2013/Lei/L12873.htm" TargetMode="External"/><Relationship Id="rId1" Type="http://schemas.openxmlformats.org/officeDocument/2006/relationships/slideLayout" Target="../slideLayouts/slideLayout1.xml"/><Relationship Id="rId4" Type="http://schemas.openxmlformats.org/officeDocument/2006/relationships/hyperlink" Target="http://www.eadir.com.br/"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hyperlink" Target="http://www.eadir.com.br/"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0.xml.rels><?xml version="1.0" encoding="UTF-8" standalone="yes"?>
<Relationships xmlns="http://schemas.openxmlformats.org/package/2006/relationships"><Relationship Id="rId3" Type="http://schemas.openxmlformats.org/officeDocument/2006/relationships/hyperlink" Target="http://www.eadir.com.b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486025" y="1271588"/>
            <a:ext cx="8243888" cy="830997"/>
          </a:xfrm>
          <a:prstGeom prst="rect">
            <a:avLst/>
          </a:prstGeom>
          <a:noFill/>
        </p:spPr>
        <p:txBody>
          <a:bodyPr wrap="square" rtlCol="0">
            <a:spAutoFit/>
          </a:bodyPr>
          <a:lstStyle/>
          <a:p>
            <a:endParaRPr lang="pt-BR" sz="4800" b="1" dirty="0">
              <a:solidFill>
                <a:schemeClr val="accent1">
                  <a:lumMod val="75000"/>
                </a:schemeClr>
              </a:solidFill>
              <a:ea typeface="Tahoma" panose="020B0604030504040204" pitchFamily="34" charset="0"/>
              <a:cs typeface="Tahoma" panose="020B0604030504040204" pitchFamily="34" charset="0"/>
            </a:endParaRPr>
          </a:p>
        </p:txBody>
      </p:sp>
      <p:sp>
        <p:nvSpPr>
          <p:cNvPr id="4" name="CaixaDeTexto 3"/>
          <p:cNvSpPr txBox="1"/>
          <p:nvPr/>
        </p:nvSpPr>
        <p:spPr>
          <a:xfrm>
            <a:off x="539552" y="1692091"/>
            <a:ext cx="8064896" cy="1384995"/>
          </a:xfrm>
          <a:prstGeom prst="rect">
            <a:avLst/>
          </a:prstGeom>
          <a:noFill/>
        </p:spPr>
        <p:txBody>
          <a:bodyPr wrap="square" rtlCol="0">
            <a:spAutoFit/>
          </a:bodyPr>
          <a:lstStyle/>
          <a:p>
            <a:endParaRPr lang="pt-BR" sz="2800" b="1" dirty="0">
              <a:solidFill>
                <a:schemeClr val="tx1">
                  <a:lumMod val="85000"/>
                  <a:lumOff val="15000"/>
                </a:schemeClr>
              </a:solidFill>
              <a:latin typeface="Arial" pitchFamily="34" charset="0"/>
              <a:cs typeface="Arial" pitchFamily="34" charset="0"/>
            </a:endParaRPr>
          </a:p>
          <a:p>
            <a:endParaRPr lang="pt-BR" sz="2800" b="1" dirty="0">
              <a:solidFill>
                <a:schemeClr val="tx1">
                  <a:lumMod val="85000"/>
                  <a:lumOff val="15000"/>
                </a:schemeClr>
              </a:solidFill>
              <a:latin typeface="Arial" pitchFamily="34" charset="0"/>
              <a:cs typeface="Arial" pitchFamily="34" charset="0"/>
            </a:endParaRPr>
          </a:p>
          <a:p>
            <a:r>
              <a:rPr lang="pt-BR" sz="2800" b="1" dirty="0">
                <a:solidFill>
                  <a:schemeClr val="tx1">
                    <a:lumMod val="85000"/>
                    <a:lumOff val="15000"/>
                  </a:schemeClr>
                </a:solidFill>
                <a:latin typeface="Arial" pitchFamily="34" charset="0"/>
                <a:cs typeface="Arial" pitchFamily="34" charset="0"/>
              </a:rPr>
              <a:t> </a:t>
            </a:r>
          </a:p>
        </p:txBody>
      </p:sp>
      <p:sp>
        <p:nvSpPr>
          <p:cNvPr id="5" name="Retângulo 4">
            <a:extLst>
              <a:ext uri="{FF2B5EF4-FFF2-40B4-BE49-F238E27FC236}">
                <a16:creationId xmlns:a16="http://schemas.microsoft.com/office/drawing/2014/main" xmlns="" id="{CBF6941C-E6FD-470D-B74C-1DA861911E50}"/>
              </a:ext>
            </a:extLst>
          </p:cNvPr>
          <p:cNvSpPr/>
          <p:nvPr/>
        </p:nvSpPr>
        <p:spPr>
          <a:xfrm>
            <a:off x="666205" y="2254984"/>
            <a:ext cx="10037115" cy="3108543"/>
          </a:xfrm>
          <a:prstGeom prst="rect">
            <a:avLst/>
          </a:prstGeom>
        </p:spPr>
        <p:txBody>
          <a:bodyPr wrap="square">
            <a:spAutoFit/>
          </a:bodyPr>
          <a:lstStyle/>
          <a:p>
            <a:r>
              <a:rPr lang="pt-BR" sz="2800" dirty="0">
                <a:solidFill>
                  <a:schemeClr val="tx1">
                    <a:lumMod val="85000"/>
                    <a:lumOff val="15000"/>
                  </a:schemeClr>
                </a:solidFill>
                <a:latin typeface="Arial" pitchFamily="34" charset="0"/>
                <a:cs typeface="Arial" pitchFamily="34" charset="0"/>
              </a:rPr>
              <a:t>-Ex-Assessor para TNU (Turma Nacional de Uniformização)</a:t>
            </a:r>
          </a:p>
          <a:p>
            <a:r>
              <a:rPr lang="pt-BR" sz="2800" dirty="0">
                <a:solidFill>
                  <a:schemeClr val="tx1">
                    <a:lumMod val="85000"/>
                    <a:lumOff val="15000"/>
                  </a:schemeClr>
                </a:solidFill>
                <a:latin typeface="Arial" pitchFamily="34" charset="0"/>
                <a:cs typeface="Arial" pitchFamily="34" charset="0"/>
              </a:rPr>
              <a:t>-Assessor para TRU (Turma Regional de Uniformização)</a:t>
            </a:r>
          </a:p>
          <a:p>
            <a:r>
              <a:rPr lang="pt-BR" sz="2800" dirty="0">
                <a:solidFill>
                  <a:schemeClr val="tx1">
                    <a:lumMod val="85000"/>
                    <a:lumOff val="15000"/>
                  </a:schemeClr>
                </a:solidFill>
                <a:latin typeface="Arial" pitchFamily="34" charset="0"/>
                <a:cs typeface="Arial" pitchFamily="34" charset="0"/>
              </a:rPr>
              <a:t>-Conselheiro do CRSS</a:t>
            </a:r>
          </a:p>
          <a:p>
            <a:r>
              <a:rPr lang="pt-BR" sz="2800" dirty="0">
                <a:solidFill>
                  <a:schemeClr val="tx1">
                    <a:lumMod val="85000"/>
                    <a:lumOff val="15000"/>
                  </a:schemeClr>
                </a:solidFill>
                <a:latin typeface="Arial" pitchFamily="34" charset="0"/>
                <a:cs typeface="Arial" pitchFamily="34" charset="0"/>
              </a:rPr>
              <a:t>-Especialista em Gestão Previdenciária</a:t>
            </a:r>
          </a:p>
          <a:p>
            <a:r>
              <a:rPr lang="pt-BR" sz="2800" dirty="0">
                <a:solidFill>
                  <a:schemeClr val="tx1">
                    <a:lumMod val="85000"/>
                    <a:lumOff val="15000"/>
                  </a:schemeClr>
                </a:solidFill>
                <a:latin typeface="Arial" pitchFamily="34" charset="0"/>
                <a:cs typeface="Arial" pitchFamily="34" charset="0"/>
              </a:rPr>
              <a:t>-Mestrando em Direito pela PUC-SP</a:t>
            </a:r>
          </a:p>
          <a:p>
            <a:r>
              <a:rPr lang="pt-BR" sz="2800" dirty="0">
                <a:solidFill>
                  <a:schemeClr val="tx1">
                    <a:lumMod val="85000"/>
                    <a:lumOff val="15000"/>
                  </a:schemeClr>
                </a:solidFill>
                <a:latin typeface="Arial" pitchFamily="34" charset="0"/>
                <a:cs typeface="Arial" pitchFamily="34" charset="0"/>
              </a:rPr>
              <a:t>-Presidente do NUSSEG</a:t>
            </a:r>
          </a:p>
          <a:p>
            <a:r>
              <a:rPr lang="pt-BR" sz="2800" dirty="0">
                <a:solidFill>
                  <a:schemeClr val="tx1">
                    <a:lumMod val="85000"/>
                    <a:lumOff val="15000"/>
                  </a:schemeClr>
                </a:solidFill>
                <a:latin typeface="Arial" pitchFamily="34" charset="0"/>
                <a:cs typeface="Arial" pitchFamily="34" charset="0"/>
              </a:rPr>
              <a:t>-Diretor Executivo da </a:t>
            </a:r>
            <a:r>
              <a:rPr lang="pt-BR" sz="2800" dirty="0" err="1">
                <a:solidFill>
                  <a:schemeClr val="tx1">
                    <a:lumMod val="85000"/>
                    <a:lumOff val="15000"/>
                  </a:schemeClr>
                </a:solidFill>
                <a:latin typeface="Arial" pitchFamily="34" charset="0"/>
                <a:cs typeface="Arial" pitchFamily="34" charset="0"/>
              </a:rPr>
              <a:t>EADir</a:t>
            </a:r>
            <a:endParaRPr lang="pt-BR" sz="2800" dirty="0">
              <a:solidFill>
                <a:schemeClr val="tx1">
                  <a:lumMod val="85000"/>
                  <a:lumOff val="15000"/>
                </a:schemeClr>
              </a:solidFill>
              <a:latin typeface="Arial" pitchFamily="34" charset="0"/>
              <a:cs typeface="Arial" pitchFamily="34" charset="0"/>
            </a:endParaRPr>
          </a:p>
        </p:txBody>
      </p:sp>
      <p:sp>
        <p:nvSpPr>
          <p:cNvPr id="15" name="CaixaDeTexto 14">
            <a:extLst>
              <a:ext uri="{FF2B5EF4-FFF2-40B4-BE49-F238E27FC236}">
                <a16:creationId xmlns:a16="http://schemas.microsoft.com/office/drawing/2014/main" xmlns="" id="{CC9A1656-E2B1-4DCA-8914-28EF9DE8137D}"/>
              </a:ext>
            </a:extLst>
          </p:cNvPr>
          <p:cNvSpPr txBox="1"/>
          <p:nvPr/>
        </p:nvSpPr>
        <p:spPr>
          <a:xfrm>
            <a:off x="848814" y="1423987"/>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Prof. Thiago Albuquerque</a:t>
            </a:r>
          </a:p>
        </p:txBody>
      </p:sp>
      <p:pic>
        <p:nvPicPr>
          <p:cNvPr id="16" name="Imagem 15">
            <a:extLst>
              <a:ext uri="{FF2B5EF4-FFF2-40B4-BE49-F238E27FC236}">
                <a16:creationId xmlns:a16="http://schemas.microsoft.com/office/drawing/2014/main" xmlns="" id="{3776D91A-1E03-4896-A9EF-957658AF8076}"/>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042277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486025" y="1271588"/>
            <a:ext cx="8243888" cy="830997"/>
          </a:xfrm>
          <a:prstGeom prst="rect">
            <a:avLst/>
          </a:prstGeom>
          <a:noFill/>
        </p:spPr>
        <p:txBody>
          <a:bodyPr wrap="square" rtlCol="0">
            <a:spAutoFit/>
          </a:bodyPr>
          <a:lstStyle/>
          <a:p>
            <a:endParaRPr lang="pt-BR" sz="4800" b="1" dirty="0">
              <a:solidFill>
                <a:schemeClr val="accent1">
                  <a:lumMod val="75000"/>
                </a:schemeClr>
              </a:solidFill>
              <a:ea typeface="Tahoma" panose="020B0604030504040204" pitchFamily="34" charset="0"/>
              <a:cs typeface="Tahoma" panose="020B0604030504040204" pitchFamily="34" charset="0"/>
            </a:endParaRPr>
          </a:p>
        </p:txBody>
      </p:sp>
      <p:sp>
        <p:nvSpPr>
          <p:cNvPr id="3" name="CaixaDeTexto 2"/>
          <p:cNvSpPr txBox="1"/>
          <p:nvPr/>
        </p:nvSpPr>
        <p:spPr>
          <a:xfrm>
            <a:off x="2486025" y="2102585"/>
            <a:ext cx="7172325" cy="461665"/>
          </a:xfrm>
          <a:prstGeom prst="rect">
            <a:avLst/>
          </a:prstGeom>
          <a:noFill/>
        </p:spPr>
        <p:txBody>
          <a:bodyPr wrap="square" rtlCol="0">
            <a:spAutoFit/>
          </a:bodyPr>
          <a:lstStyle/>
          <a:p>
            <a:endParaRPr lang="pt-BR" sz="2400" dirty="0">
              <a:solidFill>
                <a:schemeClr val="tx1">
                  <a:lumMod val="85000"/>
                  <a:lumOff val="15000"/>
                </a:schemeClr>
              </a:solidFill>
              <a:latin typeface="Arial" pitchFamily="34" charset="0"/>
              <a:cs typeface="Arial" pitchFamily="34" charset="0"/>
            </a:endParaRPr>
          </a:p>
        </p:txBody>
      </p:sp>
      <p:sp>
        <p:nvSpPr>
          <p:cNvPr id="4" name="CaixaDeTexto 3"/>
          <p:cNvSpPr txBox="1"/>
          <p:nvPr/>
        </p:nvSpPr>
        <p:spPr>
          <a:xfrm>
            <a:off x="539552" y="1692091"/>
            <a:ext cx="8064896" cy="1384995"/>
          </a:xfrm>
          <a:prstGeom prst="rect">
            <a:avLst/>
          </a:prstGeom>
          <a:noFill/>
        </p:spPr>
        <p:txBody>
          <a:bodyPr wrap="square" rtlCol="0">
            <a:spAutoFit/>
          </a:bodyPr>
          <a:lstStyle/>
          <a:p>
            <a:endParaRPr lang="pt-BR" sz="2800" b="1" dirty="0">
              <a:solidFill>
                <a:schemeClr val="tx1">
                  <a:lumMod val="85000"/>
                  <a:lumOff val="15000"/>
                </a:schemeClr>
              </a:solidFill>
              <a:latin typeface="Arial" pitchFamily="34" charset="0"/>
              <a:cs typeface="Arial" pitchFamily="34" charset="0"/>
            </a:endParaRPr>
          </a:p>
          <a:p>
            <a:endParaRPr lang="pt-BR" sz="2800" b="1" dirty="0">
              <a:solidFill>
                <a:schemeClr val="tx1">
                  <a:lumMod val="85000"/>
                  <a:lumOff val="15000"/>
                </a:schemeClr>
              </a:solidFill>
              <a:latin typeface="Arial" pitchFamily="34" charset="0"/>
              <a:cs typeface="Arial" pitchFamily="34" charset="0"/>
            </a:endParaRPr>
          </a:p>
          <a:p>
            <a:r>
              <a:rPr lang="pt-BR" sz="2800" b="1" dirty="0">
                <a:solidFill>
                  <a:schemeClr val="tx1">
                    <a:lumMod val="85000"/>
                    <a:lumOff val="15000"/>
                  </a:schemeClr>
                </a:solidFill>
                <a:latin typeface="Arial" pitchFamily="34" charset="0"/>
                <a:cs typeface="Arial" pitchFamily="34" charset="0"/>
              </a:rPr>
              <a:t> </a:t>
            </a:r>
          </a:p>
        </p:txBody>
      </p:sp>
      <p:pic>
        <p:nvPicPr>
          <p:cNvPr id="6" name="Imagem 5" descr="redes_.png"/>
          <p:cNvPicPr>
            <a:picLocks noChangeAspect="1"/>
          </p:cNvPicPr>
          <p:nvPr/>
        </p:nvPicPr>
        <p:blipFill>
          <a:blip r:embed="rId2" cstate="print"/>
          <a:stretch>
            <a:fillRect/>
          </a:stretch>
        </p:blipFill>
        <p:spPr>
          <a:xfrm>
            <a:off x="7956376" y="6669360"/>
            <a:ext cx="1008112" cy="88951"/>
          </a:xfrm>
          <a:prstGeom prst="rect">
            <a:avLst/>
          </a:prstGeom>
        </p:spPr>
      </p:pic>
      <p:sp>
        <p:nvSpPr>
          <p:cNvPr id="7" name="Rectangle 3"/>
          <p:cNvSpPr>
            <a:spLocks noChangeArrowheads="1"/>
          </p:cNvSpPr>
          <p:nvPr/>
        </p:nvSpPr>
        <p:spPr bwMode="auto">
          <a:xfrm>
            <a:off x="1433830" y="1478915"/>
            <a:ext cx="6553200" cy="24643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eaLnBrk="1" hangingPunct="1">
              <a:buClrTx/>
              <a:buFontTx/>
              <a:buNone/>
            </a:pPr>
            <a:r>
              <a:rPr lang="pt-BR" altLang="pt-BR" sz="2200" dirty="0">
                <a:solidFill>
                  <a:srgbClr val="000000"/>
                </a:solidFill>
                <a:latin typeface="Constantia" panose="02030602050306030303" pitchFamily="18" charset="0"/>
              </a:rPr>
              <a:t>   Thiago Albuquerque</a:t>
            </a:r>
          </a:p>
          <a:p>
            <a:pPr eaLnBrk="1" hangingPunct="1">
              <a:buClrTx/>
              <a:buFontTx/>
              <a:buNone/>
            </a:pPr>
            <a:endParaRPr lang="pt-BR" altLang="pt-BR" sz="2200" dirty="0">
              <a:solidFill>
                <a:srgbClr val="000000"/>
              </a:solidFill>
              <a:latin typeface="Constantia" panose="02030602050306030303" pitchFamily="18" charset="0"/>
            </a:endParaRPr>
          </a:p>
          <a:p>
            <a:pPr eaLnBrk="1" hangingPunct="1">
              <a:buClrTx/>
              <a:buFontTx/>
              <a:buNone/>
            </a:pPr>
            <a:r>
              <a:rPr lang="pt-BR" altLang="pt-BR" sz="2200" dirty="0">
                <a:solidFill>
                  <a:srgbClr val="000000"/>
                </a:solidFill>
                <a:latin typeface="Constantia" panose="02030602050306030303" pitchFamily="18" charset="0"/>
              </a:rPr>
              <a:t>    thiagoluisalbuquerque.blogspot.com</a:t>
            </a:r>
          </a:p>
          <a:p>
            <a:pPr eaLnBrk="1" hangingPunct="1">
              <a:buClrTx/>
              <a:buFontTx/>
              <a:buNone/>
            </a:pPr>
            <a:r>
              <a:rPr lang="pt-BR" altLang="pt-BR" sz="2200" dirty="0">
                <a:solidFill>
                  <a:srgbClr val="000000"/>
                </a:solidFill>
                <a:latin typeface="Constantia" panose="02030602050306030303" pitchFamily="18" charset="0"/>
              </a:rPr>
              <a:t>    </a:t>
            </a:r>
          </a:p>
          <a:p>
            <a:pPr eaLnBrk="1" hangingPunct="1">
              <a:buClrTx/>
              <a:buFontTx/>
              <a:buNone/>
            </a:pPr>
            <a:r>
              <a:rPr lang="pt-BR" altLang="pt-BR" sz="2200" dirty="0">
                <a:solidFill>
                  <a:srgbClr val="000000"/>
                </a:solidFill>
                <a:latin typeface="Constantia" panose="02030602050306030303" pitchFamily="18" charset="0"/>
              </a:rPr>
              <a:t>     profthiagoluis@gmail.com</a:t>
            </a:r>
          </a:p>
          <a:p>
            <a:pPr eaLnBrk="1" hangingPunct="1">
              <a:buClrTx/>
              <a:buFontTx/>
              <a:buNone/>
            </a:pPr>
            <a:endParaRPr lang="pt-BR" altLang="pt-BR" sz="2200" dirty="0">
              <a:solidFill>
                <a:srgbClr val="000000"/>
              </a:solidFill>
              <a:latin typeface="Constantia" panose="02030602050306030303" pitchFamily="18" charset="0"/>
            </a:endParaRPr>
          </a:p>
          <a:p>
            <a:pPr eaLnBrk="1" hangingPunct="1">
              <a:buClrTx/>
              <a:buFontTx/>
              <a:buNone/>
            </a:pPr>
            <a:r>
              <a:rPr lang="en-US" altLang="pt-BR" sz="2200" dirty="0">
                <a:solidFill>
                  <a:srgbClr val="000000"/>
                </a:solidFill>
                <a:latin typeface="Constantia" panose="02030602050306030303" pitchFamily="18" charset="0"/>
              </a:rPr>
              <a:t>   @</a:t>
            </a:r>
            <a:r>
              <a:rPr lang="en-US" altLang="pt-BR" sz="2200" dirty="0" err="1">
                <a:solidFill>
                  <a:srgbClr val="000000"/>
                </a:solidFill>
                <a:latin typeface="Constantia" panose="02030602050306030303" pitchFamily="18" charset="0"/>
              </a:rPr>
              <a:t>profthiagoalbuquerque</a:t>
            </a:r>
            <a:endParaRPr lang="pt-BR" altLang="pt-BR" sz="2200" dirty="0">
              <a:solidFill>
                <a:srgbClr val="000000"/>
              </a:solidFill>
              <a:latin typeface="Constantia" panose="02030602050306030303" pitchFamily="18" charset="0"/>
            </a:endParaRPr>
          </a:p>
        </p:txBody>
      </p:sp>
      <p:pic>
        <p:nvPicPr>
          <p:cNvPr id="8"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57898" y="1402080"/>
            <a:ext cx="539750" cy="550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9"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57898" y="1402080"/>
            <a:ext cx="539750" cy="550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0"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37260" y="2097405"/>
            <a:ext cx="558800"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1"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57898" y="1402080"/>
            <a:ext cx="539750" cy="550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2"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37260" y="2097405"/>
            <a:ext cx="558800"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3" name="Picture 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21385" y="2818130"/>
            <a:ext cx="576263"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4"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907504" y="4181475"/>
            <a:ext cx="4086225" cy="1504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 name="Imagem 14">
            <a:extLst>
              <a:ext uri="{FF2B5EF4-FFF2-40B4-BE49-F238E27FC236}">
                <a16:creationId xmlns:a16="http://schemas.microsoft.com/office/drawing/2014/main" xmlns="" id="{FB10C7E5-5AC9-4EEE-A60D-C7D35E7231B4}"/>
              </a:ext>
            </a:extLst>
          </p:cNvPr>
          <p:cNvPicPr>
            <a:picLocks noChangeAspect="1"/>
          </p:cNvPicPr>
          <p:nvPr/>
        </p:nvPicPr>
        <p:blipFill>
          <a:blip r:embed="rId7" cstate="print"/>
          <a:stretch>
            <a:fillRect/>
          </a:stretch>
        </p:blipFill>
        <p:spPr>
          <a:xfrm>
            <a:off x="11508378" y="71846"/>
            <a:ext cx="666206" cy="920365"/>
          </a:xfrm>
          <a:prstGeom prst="rect">
            <a:avLst/>
          </a:prstGeom>
        </p:spPr>
      </p:pic>
      <p:sp>
        <p:nvSpPr>
          <p:cNvPr id="16" name="Retângulo 15"/>
          <p:cNvSpPr/>
          <p:nvPr/>
        </p:nvSpPr>
        <p:spPr>
          <a:xfrm>
            <a:off x="4493499" y="6052849"/>
            <a:ext cx="2857001" cy="523220"/>
          </a:xfrm>
          <a:prstGeom prst="rect">
            <a:avLst/>
          </a:prstGeom>
        </p:spPr>
        <p:txBody>
          <a:bodyPr wrap="none">
            <a:spAutoFit/>
          </a:bodyPr>
          <a:lstStyle/>
          <a:p>
            <a:r>
              <a:rPr lang="pt-BR" sz="2800" dirty="0">
                <a:hlinkClick r:id="rId8"/>
              </a:rPr>
              <a:t>www.eadir.com.br</a:t>
            </a:r>
            <a:endParaRPr lang="pt-BR" sz="2800" dirty="0"/>
          </a:p>
        </p:txBody>
      </p:sp>
      <p:pic>
        <p:nvPicPr>
          <p:cNvPr id="17" name="Imagem 14"/>
          <p:cNvPicPr>
            <a:picLocks noChangeAspect="1"/>
          </p:cNvPicPr>
          <p:nvPr/>
        </p:nvPicPr>
        <p:blipFill>
          <a:blip r:embed="rId9" cstate="print"/>
          <a:srcRect/>
          <a:stretch>
            <a:fillRect/>
          </a:stretch>
        </p:blipFill>
        <p:spPr bwMode="auto">
          <a:xfrm>
            <a:off x="948055" y="3420745"/>
            <a:ext cx="547688" cy="544513"/>
          </a:xfrm>
          <a:prstGeom prst="rect">
            <a:avLst/>
          </a:prstGeom>
          <a:noFill/>
          <a:ln w="9525">
            <a:noFill/>
            <a:miter lim="800000"/>
            <a:headEnd/>
            <a:tailEnd/>
          </a:ln>
        </p:spPr>
      </p:pic>
    </p:spTree>
    <p:extLst>
      <p:ext uri="{BB962C8B-B14F-4D97-AF65-F5344CB8AC3E}">
        <p14:creationId xmlns:p14="http://schemas.microsoft.com/office/powerpoint/2010/main" xmlns="" val="3214741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468337" y="1707963"/>
            <a:ext cx="9255325" cy="2308324"/>
          </a:xfrm>
          <a:prstGeom prst="rect">
            <a:avLst/>
          </a:prstGeom>
          <a:noFill/>
        </p:spPr>
        <p:txBody>
          <a:bodyPr wrap="square" rtlCol="0">
            <a:spAutoFit/>
          </a:bodyPr>
          <a:lstStyle/>
          <a:p>
            <a:pPr algn="ctr"/>
            <a:r>
              <a:rPr lang="pt-BR" sz="4800" b="1" dirty="0">
                <a:solidFill>
                  <a:schemeClr val="accent1">
                    <a:lumMod val="75000"/>
                  </a:schemeClr>
                </a:solidFill>
                <a:ea typeface="Tahoma" panose="020B0604030504040204" pitchFamily="34" charset="0"/>
                <a:cs typeface="Tahoma" panose="020B0604030504040204" pitchFamily="34" charset="0"/>
              </a:rPr>
              <a:t>Mais Realista Que O Rei:</a:t>
            </a:r>
          </a:p>
          <a:p>
            <a:pPr algn="ctr"/>
            <a:r>
              <a:rPr lang="pt-BR" sz="4800" b="1" dirty="0">
                <a:solidFill>
                  <a:schemeClr val="accent1">
                    <a:lumMod val="75000"/>
                  </a:schemeClr>
                </a:solidFill>
                <a:ea typeface="Tahoma" panose="020B0604030504040204" pitchFamily="34" charset="0"/>
                <a:cs typeface="Tahoma" panose="020B0604030504040204" pitchFamily="34" charset="0"/>
              </a:rPr>
              <a:t>Quando a via administrativa é mais interessante que a judicial.</a:t>
            </a:r>
          </a:p>
        </p:txBody>
      </p:sp>
      <p:pic>
        <p:nvPicPr>
          <p:cNvPr id="4" name="Imagem 3">
            <a:extLst>
              <a:ext uri="{FF2B5EF4-FFF2-40B4-BE49-F238E27FC236}">
                <a16:creationId xmlns:a16="http://schemas.microsoft.com/office/drawing/2014/main" xmlns="" id="{5215E1E9-71FD-45E7-A30E-84672D3B3D4C}"/>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996461" cy="523220"/>
          </a:xfrm>
          <a:prstGeom prst="rect">
            <a:avLst/>
          </a:prstGeom>
        </p:spPr>
        <p:txBody>
          <a:bodyPr wrap="none">
            <a:spAutoFit/>
          </a:bodyPr>
          <a:lstStyle/>
          <a:p>
            <a:r>
              <a:rPr lang="pt-BR" sz="2800" dirty="0"/>
              <a:t>www.eadir.com.br/</a:t>
            </a:r>
          </a:p>
        </p:txBody>
      </p:sp>
    </p:spTree>
    <p:extLst>
      <p:ext uri="{BB962C8B-B14F-4D97-AF65-F5344CB8AC3E}">
        <p14:creationId xmlns:p14="http://schemas.microsoft.com/office/powerpoint/2010/main" xmlns="" val="4084612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232453" y="2102584"/>
            <a:ext cx="9952382" cy="2677656"/>
          </a:xfrm>
          <a:prstGeom prst="rect">
            <a:avLst/>
          </a:prstGeom>
          <a:noFill/>
        </p:spPr>
        <p:txBody>
          <a:bodyPr wrap="square" rtlCol="0">
            <a:spAutoFit/>
          </a:bodyPr>
          <a:lstStyle/>
          <a:p>
            <a:pPr algn="just"/>
            <a:r>
              <a:rPr lang="pt-BR" sz="2800" dirty="0"/>
              <a:t>Lei 8.213/91. Art. 86. O auxílio-acidente será concedido, como indenização, ao segurado quando, após consolidação das lesões decorrentes de acidente de qualquer natureza, resultarem </a:t>
            </a:r>
            <a:r>
              <a:rPr lang="pt-BR" sz="2800" dirty="0" err="1"/>
              <a:t>seqüelas</a:t>
            </a:r>
            <a:r>
              <a:rPr lang="pt-BR" sz="2800" dirty="0"/>
              <a:t> que impliquem redução da capacidade para o trabalho que habitualmente exercia.        </a:t>
            </a:r>
            <a:r>
              <a:rPr lang="pt-BR" sz="2800" dirty="0">
                <a:hlinkClick r:id="rId2"/>
              </a:rPr>
              <a:t>(Redação dada pela Lei nº 9.528, de 1997)</a:t>
            </a:r>
            <a:endParaRPr lang="pt-BR" sz="2800" dirty="0">
              <a:solidFill>
                <a:schemeClr val="bg2">
                  <a:lumMod val="50000"/>
                </a:schemeClr>
              </a:solidFill>
              <a:ea typeface="Tahoma" panose="020B0604030504040204" pitchFamily="34" charset="0"/>
              <a:cs typeface="Tahoma" panose="020B0604030504040204" pitchFamily="34" charset="0"/>
            </a:endParaRPr>
          </a:p>
        </p:txBody>
      </p:sp>
      <p:pic>
        <p:nvPicPr>
          <p:cNvPr id="4" name="Imagem 3">
            <a:extLst>
              <a:ext uri="{FF2B5EF4-FFF2-40B4-BE49-F238E27FC236}">
                <a16:creationId xmlns:a16="http://schemas.microsoft.com/office/drawing/2014/main" xmlns="" id="{F80EFAE6-439B-4FB0-A6B1-56594DD91232}"/>
              </a:ext>
            </a:extLst>
          </p:cNvPr>
          <p:cNvPicPr>
            <a:picLocks noChangeAspect="1"/>
          </p:cNvPicPr>
          <p:nvPr/>
        </p:nvPicPr>
        <p:blipFill>
          <a:blip r:embed="rId3" cstate="print"/>
          <a:stretch>
            <a:fillRect/>
          </a:stretch>
        </p:blipFill>
        <p:spPr>
          <a:xfrm>
            <a:off x="11508378" y="71846"/>
            <a:ext cx="666206" cy="920365"/>
          </a:xfrm>
          <a:prstGeom prst="rect">
            <a:avLst/>
          </a:prstGeom>
        </p:spPr>
      </p:pic>
      <p:sp>
        <p:nvSpPr>
          <p:cNvPr id="5" name="CaixaDeTexto 4">
            <a:extLst>
              <a:ext uri="{FF2B5EF4-FFF2-40B4-BE49-F238E27FC236}">
                <a16:creationId xmlns:a16="http://schemas.microsoft.com/office/drawing/2014/main" xmlns="" id="{B1392526-95FF-4959-81E3-03D0808979FB}"/>
              </a:ext>
            </a:extLst>
          </p:cNvPr>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        Afunilamento</a:t>
            </a:r>
          </a:p>
        </p:txBody>
      </p:sp>
      <p:sp>
        <p:nvSpPr>
          <p:cNvPr id="6" name="Retângulo 5"/>
          <p:cNvSpPr/>
          <p:nvPr/>
        </p:nvSpPr>
        <p:spPr>
          <a:xfrm>
            <a:off x="4493499" y="6052849"/>
            <a:ext cx="2857001" cy="523220"/>
          </a:xfrm>
          <a:prstGeom prst="rect">
            <a:avLst/>
          </a:prstGeom>
        </p:spPr>
        <p:txBody>
          <a:bodyPr wrap="none">
            <a:spAutoFit/>
          </a:bodyPr>
          <a:lstStyle/>
          <a:p>
            <a:r>
              <a:rPr lang="pt-BR" sz="2800" dirty="0">
                <a:hlinkClick r:id="rId4"/>
              </a:rPr>
              <a:t>www.eadir.com.br</a:t>
            </a:r>
            <a:endParaRPr lang="pt-BR" sz="2800" dirty="0"/>
          </a:p>
        </p:txBody>
      </p:sp>
    </p:spTree>
    <p:extLst>
      <p:ext uri="{BB962C8B-B14F-4D97-AF65-F5344CB8AC3E}">
        <p14:creationId xmlns:p14="http://schemas.microsoft.com/office/powerpoint/2010/main" xmlns="" val="1516483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232453" y="2102584"/>
            <a:ext cx="9952382" cy="3108543"/>
          </a:xfrm>
          <a:prstGeom prst="rect">
            <a:avLst/>
          </a:prstGeom>
          <a:noFill/>
        </p:spPr>
        <p:txBody>
          <a:bodyPr wrap="square" rtlCol="0">
            <a:spAutoFit/>
          </a:bodyPr>
          <a:lstStyle/>
          <a:p>
            <a:pPr algn="just"/>
            <a:r>
              <a:rPr lang="pt-BR" sz="2800" dirty="0"/>
              <a:t>Decreto 3.048/99. Art. 104.  O auxílio-acidente será concedido, como indenização, ao segurado empregado, exceto o doméstico, ao trabalhador avulso e ao segurado especial quando, após a consolidação das lesões decorrentes de acidente de qualquer natureza, resultar </a:t>
            </a:r>
            <a:r>
              <a:rPr lang="pt-BR" sz="2800" b="1" dirty="0" err="1"/>
              <a:t>seqüela</a:t>
            </a:r>
            <a:r>
              <a:rPr lang="pt-BR" sz="2800" b="1" dirty="0"/>
              <a:t> definitiva</a:t>
            </a:r>
            <a:r>
              <a:rPr lang="pt-BR" sz="2800" dirty="0"/>
              <a:t>, conforme as situações discriminadas no anexo III, que implique: </a:t>
            </a:r>
            <a:r>
              <a:rPr lang="pt-BR" sz="2800" dirty="0">
                <a:hlinkClick r:id="rId2"/>
              </a:rPr>
              <a:t>(Redação dada pelo Decreto nº 4.729, de 2003)</a:t>
            </a:r>
            <a:endParaRPr lang="pt-BR" sz="2800" dirty="0">
              <a:solidFill>
                <a:schemeClr val="bg2">
                  <a:lumMod val="50000"/>
                </a:schemeClr>
              </a:solidFill>
              <a:ea typeface="Tahoma" panose="020B0604030504040204" pitchFamily="34" charset="0"/>
              <a:cs typeface="Tahoma" panose="020B0604030504040204" pitchFamily="34" charset="0"/>
            </a:endParaRPr>
          </a:p>
        </p:txBody>
      </p:sp>
      <p:pic>
        <p:nvPicPr>
          <p:cNvPr id="5" name="Imagem 4">
            <a:extLst>
              <a:ext uri="{FF2B5EF4-FFF2-40B4-BE49-F238E27FC236}">
                <a16:creationId xmlns:a16="http://schemas.microsoft.com/office/drawing/2014/main" xmlns="" id="{4BF8EBB2-4376-4C64-B611-C463C08678C5}"/>
              </a:ext>
            </a:extLst>
          </p:cNvPr>
          <p:cNvPicPr>
            <a:picLocks noChangeAspect="1"/>
          </p:cNvPicPr>
          <p:nvPr/>
        </p:nvPicPr>
        <p:blipFill>
          <a:blip r:embed="rId3" cstate="print"/>
          <a:stretch>
            <a:fillRect/>
          </a:stretch>
        </p:blipFill>
        <p:spPr>
          <a:xfrm>
            <a:off x="11508378" y="71846"/>
            <a:ext cx="666206" cy="920365"/>
          </a:xfrm>
          <a:prstGeom prst="rect">
            <a:avLst/>
          </a:prstGeom>
        </p:spPr>
      </p:pic>
      <p:sp>
        <p:nvSpPr>
          <p:cNvPr id="6" name="CaixaDeTexto 5">
            <a:extLst>
              <a:ext uri="{FF2B5EF4-FFF2-40B4-BE49-F238E27FC236}">
                <a16:creationId xmlns:a16="http://schemas.microsoft.com/office/drawing/2014/main" xmlns="" id="{77216B55-5702-463B-878B-F4F42AE48949}"/>
              </a:ext>
            </a:extLst>
          </p:cNvPr>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        Afunilamento</a:t>
            </a:r>
          </a:p>
        </p:txBody>
      </p:sp>
      <p:sp>
        <p:nvSpPr>
          <p:cNvPr id="7" name="Retângulo 6"/>
          <p:cNvSpPr/>
          <p:nvPr/>
        </p:nvSpPr>
        <p:spPr>
          <a:xfrm>
            <a:off x="4493499" y="6052849"/>
            <a:ext cx="2857001" cy="523220"/>
          </a:xfrm>
          <a:prstGeom prst="rect">
            <a:avLst/>
          </a:prstGeom>
        </p:spPr>
        <p:txBody>
          <a:bodyPr wrap="none">
            <a:spAutoFit/>
          </a:bodyPr>
          <a:lstStyle/>
          <a:p>
            <a:r>
              <a:rPr lang="pt-BR" sz="2800" dirty="0">
                <a:hlinkClick r:id="rId4"/>
              </a:rPr>
              <a:t>www.eadir.com.br</a:t>
            </a:r>
            <a:endParaRPr lang="pt-BR" sz="2800" dirty="0"/>
          </a:p>
        </p:txBody>
      </p:sp>
    </p:spTree>
    <p:extLst>
      <p:ext uri="{BB962C8B-B14F-4D97-AF65-F5344CB8AC3E}">
        <p14:creationId xmlns:p14="http://schemas.microsoft.com/office/powerpoint/2010/main" xmlns="" val="33621337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232453" y="2102584"/>
            <a:ext cx="9952382" cy="3970318"/>
          </a:xfrm>
          <a:prstGeom prst="rect">
            <a:avLst/>
          </a:prstGeom>
          <a:noFill/>
        </p:spPr>
        <p:txBody>
          <a:bodyPr wrap="square" rtlCol="0">
            <a:spAutoFit/>
          </a:bodyPr>
          <a:lstStyle/>
          <a:p>
            <a:r>
              <a:rPr lang="pt-BR" altLang="pt-BR" sz="2800" dirty="0">
                <a:solidFill>
                  <a:srgbClr val="000000"/>
                </a:solidFill>
              </a:rPr>
              <a:t>Art. 135. Para fins de comprovação da união estável e da dependência econômica, conforme o caso, devem ser apresentados, no mínimo, três dos seguintes documentos:</a:t>
            </a:r>
          </a:p>
          <a:p>
            <a:r>
              <a:rPr lang="pt-BR" altLang="pt-BR" sz="2800" dirty="0">
                <a:solidFill>
                  <a:srgbClr val="000000"/>
                </a:solidFill>
              </a:rPr>
              <a:t> </a:t>
            </a:r>
          </a:p>
          <a:p>
            <a:r>
              <a:rPr lang="pt-BR" altLang="pt-BR" sz="2800" dirty="0">
                <a:solidFill>
                  <a:srgbClr val="000000"/>
                </a:solidFill>
              </a:rPr>
              <a:t>I -  certidão de nascimento de filho havido em comum;</a:t>
            </a:r>
          </a:p>
          <a:p>
            <a:r>
              <a:rPr lang="pt-BR" altLang="pt-BR" sz="2800" dirty="0">
                <a:solidFill>
                  <a:srgbClr val="000000"/>
                </a:solidFill>
              </a:rPr>
              <a:t>II - certidão de casamento religioso;</a:t>
            </a:r>
          </a:p>
          <a:p>
            <a:r>
              <a:rPr lang="pt-BR" altLang="pt-BR" sz="2800" dirty="0">
                <a:solidFill>
                  <a:srgbClr val="000000"/>
                </a:solidFill>
              </a:rPr>
              <a:t>III - declaração do imposto de renda do segurado, em que conste o interessado como seu dependente;</a:t>
            </a:r>
          </a:p>
          <a:p>
            <a:pPr marL="107950">
              <a:buClr>
                <a:srgbClr val="2DA2BF"/>
              </a:buClr>
            </a:pPr>
            <a:r>
              <a:rPr lang="pt-BR" altLang="pt-BR" sz="2800" dirty="0">
                <a:solidFill>
                  <a:srgbClr val="000000"/>
                </a:solidFill>
              </a:rPr>
              <a:t>IV - disposições testamentárias;</a:t>
            </a:r>
          </a:p>
        </p:txBody>
      </p:sp>
      <p:pic>
        <p:nvPicPr>
          <p:cNvPr id="5" name="Imagem 4">
            <a:extLst>
              <a:ext uri="{FF2B5EF4-FFF2-40B4-BE49-F238E27FC236}">
                <a16:creationId xmlns:a16="http://schemas.microsoft.com/office/drawing/2014/main" xmlns="" id="{48FE3E61-4EF4-47D1-91A4-88E22ADBA812}"/>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CaixaDeTexto 5">
            <a:extLst>
              <a:ext uri="{FF2B5EF4-FFF2-40B4-BE49-F238E27FC236}">
                <a16:creationId xmlns:a16="http://schemas.microsoft.com/office/drawing/2014/main" xmlns="" id="{FC0B76BB-B961-44B7-8354-0F457C813DD6}"/>
              </a:ext>
            </a:extLst>
          </p:cNvPr>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        Afunilamento</a:t>
            </a:r>
          </a:p>
        </p:txBody>
      </p:sp>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825522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232453" y="2102584"/>
            <a:ext cx="9952382" cy="4401205"/>
          </a:xfrm>
          <a:prstGeom prst="rect">
            <a:avLst/>
          </a:prstGeom>
          <a:noFill/>
        </p:spPr>
        <p:txBody>
          <a:bodyPr wrap="square" rtlCol="0">
            <a:spAutoFit/>
          </a:bodyPr>
          <a:lstStyle/>
          <a:p>
            <a:r>
              <a:rPr lang="pt-BR" altLang="pt-BR" sz="2800" dirty="0">
                <a:solidFill>
                  <a:srgbClr val="000000"/>
                </a:solidFill>
              </a:rPr>
              <a:t>V - declaração especial feita perante tabelião;</a:t>
            </a:r>
          </a:p>
          <a:p>
            <a:r>
              <a:rPr lang="pt-BR" altLang="pt-BR" sz="2800" dirty="0">
                <a:solidFill>
                  <a:srgbClr val="000000"/>
                </a:solidFill>
              </a:rPr>
              <a:t>VI - prova de mesmo domicílio;</a:t>
            </a:r>
          </a:p>
          <a:p>
            <a:r>
              <a:rPr lang="pt-BR" altLang="pt-BR" sz="2800" dirty="0">
                <a:solidFill>
                  <a:srgbClr val="000000"/>
                </a:solidFill>
              </a:rPr>
              <a:t>VII - prova de encargos domésticos evidentes e existência de sociedade ou comunhão nos atos da vida civil;</a:t>
            </a:r>
          </a:p>
          <a:p>
            <a:r>
              <a:rPr lang="pt-BR" altLang="pt-BR" sz="2800" dirty="0">
                <a:solidFill>
                  <a:srgbClr val="000000"/>
                </a:solidFill>
              </a:rPr>
              <a:t>VIII - procuração ou fiança reciprocamente outorgada;</a:t>
            </a:r>
          </a:p>
          <a:p>
            <a:r>
              <a:rPr lang="pt-BR" altLang="pt-BR" sz="2800" dirty="0">
                <a:solidFill>
                  <a:srgbClr val="000000"/>
                </a:solidFill>
              </a:rPr>
              <a:t>IX - conta bancária conjunta;</a:t>
            </a:r>
          </a:p>
          <a:p>
            <a:r>
              <a:rPr lang="pt-BR" altLang="pt-BR" sz="2800" dirty="0">
                <a:solidFill>
                  <a:srgbClr val="000000"/>
                </a:solidFill>
              </a:rPr>
              <a:t>X - registro em associação de qualquer natureza, onde conste o interessado como dependente do segurado;</a:t>
            </a:r>
          </a:p>
          <a:p>
            <a:r>
              <a:rPr lang="pt-BR" altLang="pt-BR" sz="2800" dirty="0">
                <a:solidFill>
                  <a:srgbClr val="000000"/>
                </a:solidFill>
              </a:rPr>
              <a:t>XI - anotação constante de ficha ou livro de registro de </a:t>
            </a:r>
          </a:p>
          <a:p>
            <a:r>
              <a:rPr lang="pt-BR" altLang="pt-BR" sz="2800" dirty="0">
                <a:solidFill>
                  <a:srgbClr val="000000"/>
                </a:solidFill>
              </a:rPr>
              <a:t>   empregados;</a:t>
            </a:r>
          </a:p>
        </p:txBody>
      </p:sp>
      <p:pic>
        <p:nvPicPr>
          <p:cNvPr id="5" name="Imagem 4">
            <a:extLst>
              <a:ext uri="{FF2B5EF4-FFF2-40B4-BE49-F238E27FC236}">
                <a16:creationId xmlns:a16="http://schemas.microsoft.com/office/drawing/2014/main" xmlns="" id="{A69C9C75-4287-4534-A5B9-1843BAF5FE70}"/>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CaixaDeTexto 5">
            <a:extLst>
              <a:ext uri="{FF2B5EF4-FFF2-40B4-BE49-F238E27FC236}">
                <a16:creationId xmlns:a16="http://schemas.microsoft.com/office/drawing/2014/main" xmlns="" id="{677A31ED-1EE1-46F4-802A-7B24BED35794}"/>
              </a:ext>
            </a:extLst>
          </p:cNvPr>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        Afunilamento</a:t>
            </a:r>
          </a:p>
        </p:txBody>
      </p:sp>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9106483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232453" y="2102584"/>
            <a:ext cx="9952382" cy="4401205"/>
          </a:xfrm>
          <a:prstGeom prst="rect">
            <a:avLst/>
          </a:prstGeom>
          <a:noFill/>
        </p:spPr>
        <p:txBody>
          <a:bodyPr wrap="square" rtlCol="0">
            <a:spAutoFit/>
          </a:bodyPr>
          <a:lstStyle/>
          <a:p>
            <a:r>
              <a:rPr lang="pt-BR" altLang="pt-BR" sz="2800" dirty="0">
                <a:solidFill>
                  <a:srgbClr val="000000"/>
                </a:solidFill>
              </a:rPr>
              <a:t>XII - apólice de seguro da qual conste o segurado como instituidor do seguro e a pessoa interessada como sua beneficiária;</a:t>
            </a:r>
          </a:p>
          <a:p>
            <a:r>
              <a:rPr lang="pt-BR" altLang="pt-BR" sz="2800" dirty="0">
                <a:solidFill>
                  <a:srgbClr val="000000"/>
                </a:solidFill>
              </a:rPr>
              <a:t>XIII - ficha de tratamento em instituição de assistência médica, da qual conste o segurado como responsável;</a:t>
            </a:r>
          </a:p>
          <a:p>
            <a:r>
              <a:rPr lang="pt-BR" altLang="pt-BR" sz="2800" dirty="0">
                <a:solidFill>
                  <a:srgbClr val="000000"/>
                </a:solidFill>
              </a:rPr>
              <a:t>XIV - escritura de compra e venda de imóvel pelo segurado em nome de dependente;</a:t>
            </a:r>
          </a:p>
          <a:p>
            <a:r>
              <a:rPr lang="pt-BR" altLang="pt-BR" sz="2800" dirty="0">
                <a:solidFill>
                  <a:srgbClr val="000000"/>
                </a:solidFill>
              </a:rPr>
              <a:t>XV - declaração de não emancipação do dependente menor de 21 (vinte e um) anos; ou</a:t>
            </a:r>
          </a:p>
          <a:p>
            <a:r>
              <a:rPr lang="pt-BR" altLang="pt-BR" sz="2800" dirty="0">
                <a:solidFill>
                  <a:srgbClr val="000000"/>
                </a:solidFill>
              </a:rPr>
              <a:t>XVI - quaisquer outros que possam levar à convicção do fato a comprovar.</a:t>
            </a:r>
          </a:p>
        </p:txBody>
      </p:sp>
      <p:pic>
        <p:nvPicPr>
          <p:cNvPr id="5" name="Imagem 4">
            <a:extLst>
              <a:ext uri="{FF2B5EF4-FFF2-40B4-BE49-F238E27FC236}">
                <a16:creationId xmlns:a16="http://schemas.microsoft.com/office/drawing/2014/main" xmlns="" id="{76A44364-F5D2-42F2-BC10-B4621C89F4B3}"/>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CaixaDeTexto 5">
            <a:extLst>
              <a:ext uri="{FF2B5EF4-FFF2-40B4-BE49-F238E27FC236}">
                <a16:creationId xmlns:a16="http://schemas.microsoft.com/office/drawing/2014/main" xmlns="" id="{784FF58F-3576-4F41-AF4C-460026B8B8E4}"/>
              </a:ext>
            </a:extLst>
          </p:cNvPr>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        Afunilamento</a:t>
            </a:r>
          </a:p>
        </p:txBody>
      </p:sp>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221409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232453" y="2102584"/>
            <a:ext cx="9952382" cy="3539430"/>
          </a:xfrm>
          <a:prstGeom prst="rect">
            <a:avLst/>
          </a:prstGeom>
          <a:noFill/>
        </p:spPr>
        <p:txBody>
          <a:bodyPr wrap="square" rtlCol="0">
            <a:spAutoFit/>
          </a:bodyPr>
          <a:lstStyle/>
          <a:p>
            <a:pPr algn="just"/>
            <a:r>
              <a:rPr lang="pt-BR" altLang="pt-BR" sz="2800" dirty="0">
                <a:solidFill>
                  <a:srgbClr val="000000"/>
                </a:solidFill>
              </a:rPr>
              <a:t>Lei 8.213/91, art. 55, </a:t>
            </a:r>
            <a:r>
              <a:rPr lang="pt-BR" sz="2800" dirty="0"/>
              <a:t>§ 3º A comprovação do tempo de serviço para os efeitos desta Lei, inclusive mediante justificação administrativa ou judicial, conforme o disposto no art. 108, só produzirá efeito quando baseada em início de prova material, não sendo admitida prova exclusivamente testemunhal, salvo na ocorrência de motivo de força maior ou caso fortuito, conforme disposto no Regulamento.</a:t>
            </a:r>
          </a:p>
          <a:p>
            <a:pPr algn="just"/>
            <a:endParaRPr lang="pt-BR" sz="2800" dirty="0"/>
          </a:p>
        </p:txBody>
      </p:sp>
      <p:pic>
        <p:nvPicPr>
          <p:cNvPr id="5" name="Imagem 4">
            <a:extLst>
              <a:ext uri="{FF2B5EF4-FFF2-40B4-BE49-F238E27FC236}">
                <a16:creationId xmlns:a16="http://schemas.microsoft.com/office/drawing/2014/main" xmlns="" id="{6FC33C05-B0D0-406B-9964-B15599D105E2}"/>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CaixaDeTexto 5">
            <a:extLst>
              <a:ext uri="{FF2B5EF4-FFF2-40B4-BE49-F238E27FC236}">
                <a16:creationId xmlns:a16="http://schemas.microsoft.com/office/drawing/2014/main" xmlns="" id="{874DD9E2-0F42-48EE-8EA7-B714D5C68668}"/>
              </a:ext>
            </a:extLst>
          </p:cNvPr>
          <p:cNvSpPr txBox="1"/>
          <p:nvPr/>
        </p:nvSpPr>
        <p:spPr>
          <a:xfrm>
            <a:off x="2592043" y="714997"/>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        Afunilamento</a:t>
            </a:r>
          </a:p>
        </p:txBody>
      </p:sp>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794128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702364" y="1559246"/>
            <a:ext cx="11198088" cy="4832092"/>
          </a:xfrm>
          <a:prstGeom prst="rect">
            <a:avLst/>
          </a:prstGeom>
          <a:noFill/>
        </p:spPr>
        <p:txBody>
          <a:bodyPr wrap="square" rtlCol="0">
            <a:spAutoFit/>
          </a:bodyPr>
          <a:lstStyle/>
          <a:p>
            <a:r>
              <a:rPr lang="pt-BR" altLang="pt-BR" sz="2800" b="1" dirty="0">
                <a:solidFill>
                  <a:srgbClr val="000000"/>
                </a:solidFill>
              </a:rPr>
              <a:t>Prova de União Estável Sem Necessidade de Início de Prova Material - </a:t>
            </a:r>
            <a:r>
              <a:rPr lang="pt-BR" altLang="pt-BR" sz="2800" b="1" dirty="0" err="1">
                <a:solidFill>
                  <a:srgbClr val="000000"/>
                </a:solidFill>
              </a:rPr>
              <a:t>REsp</a:t>
            </a:r>
            <a:r>
              <a:rPr lang="pt-BR" altLang="pt-BR" sz="2800" b="1" dirty="0">
                <a:solidFill>
                  <a:srgbClr val="000000"/>
                </a:solidFill>
              </a:rPr>
              <a:t> 1184839</a:t>
            </a:r>
          </a:p>
          <a:p>
            <a:pPr algn="just"/>
            <a:r>
              <a:rPr lang="pt-BR" altLang="pt-BR" sz="2800" dirty="0">
                <a:solidFill>
                  <a:srgbClr val="000000"/>
                </a:solidFill>
              </a:rPr>
              <a:t>1. No caso em tela, a Corte de origem, ao proclamar a necessidade de início de prova material para a comprovação da união estável da Recorrente com o de cujus – o que restou afastado na decisão ora hostilizada –, deixou de apreciar a prova testemunhal apresentada, impondo-se o retorno dos autos àquele Sodalício para prosseguir na análise do feito como entender de direito. 2. Na ausência de fundamento relevante que infirme as razões consideradas no julgado agravado, deve ser mantida a decisão hostilizada por seus próprios fundamentos. 3. Agravo regimental desprovido. </a:t>
            </a:r>
          </a:p>
        </p:txBody>
      </p:sp>
      <p:pic>
        <p:nvPicPr>
          <p:cNvPr id="5" name="Imagem 4">
            <a:extLst>
              <a:ext uri="{FF2B5EF4-FFF2-40B4-BE49-F238E27FC236}">
                <a16:creationId xmlns:a16="http://schemas.microsoft.com/office/drawing/2014/main" xmlns="" id="{491C2F35-7961-4EE8-9B6A-92610DC9A559}"/>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CaixaDeTexto 5">
            <a:extLst>
              <a:ext uri="{FF2B5EF4-FFF2-40B4-BE49-F238E27FC236}">
                <a16:creationId xmlns:a16="http://schemas.microsoft.com/office/drawing/2014/main" xmlns="" id="{4A37934E-0CEF-41D1-A293-D209491078E0}"/>
              </a:ext>
            </a:extLst>
          </p:cNvPr>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        Afunilamento</a:t>
            </a:r>
          </a:p>
        </p:txBody>
      </p:sp>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679845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715427" y="2736502"/>
            <a:ext cx="11198088" cy="1384995"/>
          </a:xfrm>
          <a:prstGeom prst="rect">
            <a:avLst/>
          </a:prstGeom>
          <a:noFill/>
        </p:spPr>
        <p:txBody>
          <a:bodyPr wrap="square" rtlCol="0">
            <a:spAutoFit/>
          </a:bodyPr>
          <a:lstStyle/>
          <a:p>
            <a:pPr marL="107950">
              <a:buClr>
                <a:srgbClr val="2DA2BF"/>
              </a:buClr>
            </a:pPr>
            <a:r>
              <a:rPr lang="pt-BR" altLang="pt-BR" sz="2800" dirty="0">
                <a:solidFill>
                  <a:srgbClr val="000000"/>
                </a:solidFill>
              </a:rPr>
              <a:t>SÚMULA 63 da TNU </a:t>
            </a:r>
            <a:br>
              <a:rPr lang="pt-BR" altLang="pt-BR" sz="2800" dirty="0">
                <a:solidFill>
                  <a:srgbClr val="000000"/>
                </a:solidFill>
              </a:rPr>
            </a:br>
            <a:r>
              <a:rPr lang="pt-BR" altLang="pt-BR" sz="2800" dirty="0">
                <a:solidFill>
                  <a:srgbClr val="000000"/>
                </a:solidFill>
              </a:rPr>
              <a:t>A comprovação de união estável para efeito de concessão de pensão por morte prescinde de início de prova material.</a:t>
            </a:r>
          </a:p>
        </p:txBody>
      </p:sp>
      <p:pic>
        <p:nvPicPr>
          <p:cNvPr id="5" name="Imagem 4">
            <a:extLst>
              <a:ext uri="{FF2B5EF4-FFF2-40B4-BE49-F238E27FC236}">
                <a16:creationId xmlns:a16="http://schemas.microsoft.com/office/drawing/2014/main" xmlns="" id="{F6D0D2FF-8C32-4D1D-86B1-E28690C7AFC0}"/>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CaixaDeTexto 5">
            <a:extLst>
              <a:ext uri="{FF2B5EF4-FFF2-40B4-BE49-F238E27FC236}">
                <a16:creationId xmlns:a16="http://schemas.microsoft.com/office/drawing/2014/main" xmlns="" id="{A6886E32-6213-4AED-8937-C0C2B0E39DDA}"/>
              </a:ext>
            </a:extLst>
          </p:cNvPr>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        Afunilamento</a:t>
            </a:r>
          </a:p>
        </p:txBody>
      </p:sp>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2748755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702364" y="1559246"/>
            <a:ext cx="11198088" cy="5262979"/>
          </a:xfrm>
          <a:prstGeom prst="rect">
            <a:avLst/>
          </a:prstGeom>
          <a:noFill/>
        </p:spPr>
        <p:txBody>
          <a:bodyPr wrap="square" rtlCol="0">
            <a:spAutoFit/>
          </a:bodyPr>
          <a:lstStyle/>
          <a:p>
            <a:pPr algn="just"/>
            <a:r>
              <a:rPr lang="pt-BR" altLang="pt-BR" sz="2800" b="1" dirty="0">
                <a:solidFill>
                  <a:srgbClr val="000000"/>
                </a:solidFill>
              </a:rPr>
              <a:t>Prova de Dependência Econômica Sem Necessidade de Início de Prova Material - </a:t>
            </a:r>
            <a:r>
              <a:rPr lang="pt-BR" altLang="pt-BR" sz="2800" b="1" dirty="0" err="1">
                <a:solidFill>
                  <a:srgbClr val="000000"/>
                </a:solidFill>
              </a:rPr>
              <a:t>REsp</a:t>
            </a:r>
            <a:r>
              <a:rPr lang="pt-BR" altLang="pt-BR" sz="2800" b="1" dirty="0">
                <a:solidFill>
                  <a:srgbClr val="000000"/>
                </a:solidFill>
              </a:rPr>
              <a:t> 1374947</a:t>
            </a:r>
          </a:p>
          <a:p>
            <a:pPr algn="just"/>
            <a:r>
              <a:rPr lang="pt-BR" altLang="pt-BR" sz="2800" b="1" dirty="0">
                <a:solidFill>
                  <a:srgbClr val="000000"/>
                </a:solidFill>
              </a:rPr>
              <a:t> </a:t>
            </a:r>
          </a:p>
          <a:p>
            <a:pPr algn="just"/>
            <a:r>
              <a:rPr lang="pt-BR" altLang="pt-BR" sz="2800" dirty="0">
                <a:solidFill>
                  <a:srgbClr val="000000"/>
                </a:solidFill>
              </a:rPr>
              <a:t>a qual "por ofensa a direito local não cabe recurso extraordinário". 4. O acórdão estadual guarda consonância com a jurisprudência do STJ a respeito da possibilidade de comprovação de dependência econômica dos pais em relação aos filhos por qualquer meio de prova para a concessão do benefício. 5. A modificação do acórdão recorrido que reconheceu a dependência econômica da recorrida demandaria o reexame de todo o contexto fático-probatório dos autos, o que é defeso a esta Corte em vista do óbice da Súmula 7.</a:t>
            </a:r>
          </a:p>
          <a:p>
            <a:pPr algn="just"/>
            <a:endParaRPr lang="pt-BR" altLang="pt-BR" sz="2800" dirty="0">
              <a:solidFill>
                <a:srgbClr val="000000"/>
              </a:solidFill>
            </a:endParaRPr>
          </a:p>
        </p:txBody>
      </p:sp>
      <p:pic>
        <p:nvPicPr>
          <p:cNvPr id="5" name="Imagem 4">
            <a:extLst>
              <a:ext uri="{FF2B5EF4-FFF2-40B4-BE49-F238E27FC236}">
                <a16:creationId xmlns:a16="http://schemas.microsoft.com/office/drawing/2014/main" xmlns="" id="{F71465AB-2BA5-4FEB-93CA-1A2B5D9325D3}"/>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CaixaDeTexto 5">
            <a:extLst>
              <a:ext uri="{FF2B5EF4-FFF2-40B4-BE49-F238E27FC236}">
                <a16:creationId xmlns:a16="http://schemas.microsoft.com/office/drawing/2014/main" xmlns="" id="{5ADBAAD0-0079-4219-BA30-8E8B734B2729}"/>
              </a:ext>
            </a:extLst>
          </p:cNvPr>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        Afunilamento</a:t>
            </a:r>
          </a:p>
        </p:txBody>
      </p:sp>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1113546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Pontos de Intercessão</a:t>
            </a:r>
          </a:p>
        </p:txBody>
      </p:sp>
      <p:sp>
        <p:nvSpPr>
          <p:cNvPr id="3" name="CaixaDeTexto 2"/>
          <p:cNvSpPr txBox="1"/>
          <p:nvPr/>
        </p:nvSpPr>
        <p:spPr>
          <a:xfrm>
            <a:off x="689301" y="2107886"/>
            <a:ext cx="11198088" cy="769441"/>
          </a:xfrm>
          <a:prstGeom prst="rect">
            <a:avLst/>
          </a:prstGeom>
          <a:noFill/>
        </p:spPr>
        <p:txBody>
          <a:bodyPr wrap="square" rtlCol="0">
            <a:spAutoFit/>
          </a:bodyPr>
          <a:lstStyle/>
          <a:p>
            <a:pPr algn="just"/>
            <a:r>
              <a:rPr lang="pt-BR" altLang="pt-BR" sz="4400" b="1" dirty="0">
                <a:solidFill>
                  <a:srgbClr val="000000"/>
                </a:solidFill>
              </a:rPr>
              <a:t>“Comecemos pelo que nos une”. João Paulo II.</a:t>
            </a:r>
            <a:endParaRPr lang="pt-BR" altLang="pt-BR" sz="4400" dirty="0">
              <a:solidFill>
                <a:srgbClr val="000000"/>
              </a:solidFill>
            </a:endParaRPr>
          </a:p>
        </p:txBody>
      </p:sp>
      <p:pic>
        <p:nvPicPr>
          <p:cNvPr id="4" name="Imagem 3">
            <a:extLst>
              <a:ext uri="{FF2B5EF4-FFF2-40B4-BE49-F238E27FC236}">
                <a16:creationId xmlns:a16="http://schemas.microsoft.com/office/drawing/2014/main" xmlns="" id="{480DCE63-4038-4637-9922-857300A4EC61}"/>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556081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592043" y="7282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Pontos de Intercessão</a:t>
            </a:r>
          </a:p>
        </p:txBody>
      </p:sp>
      <p:sp>
        <p:nvSpPr>
          <p:cNvPr id="3" name="CaixaDeTexto 2"/>
          <p:cNvSpPr txBox="1"/>
          <p:nvPr/>
        </p:nvSpPr>
        <p:spPr>
          <a:xfrm>
            <a:off x="702364" y="1811037"/>
            <a:ext cx="11145079" cy="1815882"/>
          </a:xfrm>
          <a:prstGeom prst="rect">
            <a:avLst/>
          </a:prstGeom>
          <a:noFill/>
        </p:spPr>
        <p:txBody>
          <a:bodyPr wrap="square" rtlCol="0">
            <a:spAutoFit/>
          </a:bodyPr>
          <a:lstStyle/>
          <a:p>
            <a:r>
              <a:rPr lang="pt-BR" sz="2800" b="1" dirty="0"/>
              <a:t>STJ - Súmula nº 416</a:t>
            </a:r>
            <a:endParaRPr lang="pt-BR" sz="2800" dirty="0"/>
          </a:p>
          <a:p>
            <a:r>
              <a:rPr lang="pt-BR" sz="2800" dirty="0"/>
              <a:t>É devida a pensão por morte aos dependentes do segurado que, apesar de ter perdido essa qualidade, preencheu os requisitos legais para a obtenção de aposentadoria até a data do seu óbito. </a:t>
            </a:r>
          </a:p>
        </p:txBody>
      </p:sp>
      <p:pic>
        <p:nvPicPr>
          <p:cNvPr id="4" name="Imagem 3">
            <a:extLst>
              <a:ext uri="{FF2B5EF4-FFF2-40B4-BE49-F238E27FC236}">
                <a16:creationId xmlns:a16="http://schemas.microsoft.com/office/drawing/2014/main" xmlns="" id="{86FD6146-3318-41A6-9E74-F03C05251410}"/>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9448085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Pontos de Intercessão</a:t>
            </a:r>
          </a:p>
        </p:txBody>
      </p:sp>
      <p:sp>
        <p:nvSpPr>
          <p:cNvPr id="3" name="CaixaDeTexto 2"/>
          <p:cNvSpPr txBox="1"/>
          <p:nvPr/>
        </p:nvSpPr>
        <p:spPr>
          <a:xfrm>
            <a:off x="662607" y="1426724"/>
            <a:ext cx="11145079" cy="5262979"/>
          </a:xfrm>
          <a:prstGeom prst="rect">
            <a:avLst/>
          </a:prstGeom>
          <a:noFill/>
        </p:spPr>
        <p:txBody>
          <a:bodyPr wrap="square" rtlCol="0">
            <a:spAutoFit/>
          </a:bodyPr>
          <a:lstStyle/>
          <a:p>
            <a:r>
              <a:rPr lang="pt-BR" sz="2800" dirty="0"/>
              <a:t>IN 77 -Art. 377. Caberá a concessão de pensão aos dependentes mesmo que o óbito tenha ocorrido após a perda da qualidade de segurado, desde que:</a:t>
            </a:r>
          </a:p>
          <a:p>
            <a:r>
              <a:rPr lang="pt-BR" sz="2800" dirty="0"/>
              <a:t> I -  o instituidor do benefício tenha implementado todos os requisitos para obtenção de uma aposentadoria até a data do óbito; e</a:t>
            </a:r>
          </a:p>
          <a:p>
            <a:r>
              <a:rPr lang="pt-BR" sz="2800" dirty="0"/>
              <a:t>II - fique reconhecido o direito, dentro do período de graça, </a:t>
            </a:r>
            <a:r>
              <a:rPr lang="pt-BR" sz="2800" dirty="0">
                <a:solidFill>
                  <a:srgbClr val="FF0000"/>
                </a:solidFill>
              </a:rPr>
              <a:t>à aposentadoria por invalidez</a:t>
            </a:r>
            <a:r>
              <a:rPr lang="pt-BR" sz="2800" dirty="0"/>
              <a:t>, a qual deverá ser verificada por meio de parecer médico-pericial do INSS com base em atestados ou relatórios médicos, exames complementares, prontuários ou outros documentos equivalentes, referentes ao </a:t>
            </a:r>
            <a:r>
              <a:rPr lang="pt-BR" sz="2800" dirty="0" err="1"/>
              <a:t>ex-segurado</a:t>
            </a:r>
            <a:r>
              <a:rPr lang="pt-BR" sz="2800" dirty="0"/>
              <a:t>, que confirmem a existência de incapacidade permanente até a data do óbito.</a:t>
            </a:r>
          </a:p>
          <a:p>
            <a:r>
              <a:rPr lang="pt-BR" sz="2800" dirty="0"/>
              <a:t> </a:t>
            </a:r>
          </a:p>
        </p:txBody>
      </p:sp>
      <p:pic>
        <p:nvPicPr>
          <p:cNvPr id="4" name="Imagem 3">
            <a:extLst>
              <a:ext uri="{FF2B5EF4-FFF2-40B4-BE49-F238E27FC236}">
                <a16:creationId xmlns:a16="http://schemas.microsoft.com/office/drawing/2014/main" xmlns="" id="{B7436595-C652-42DD-B9CB-F04843CB9FB4}"/>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5535638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Pontos de Intercessão</a:t>
            </a:r>
          </a:p>
        </p:txBody>
      </p:sp>
      <p:sp>
        <p:nvSpPr>
          <p:cNvPr id="3" name="CaixaDeTexto 2"/>
          <p:cNvSpPr txBox="1"/>
          <p:nvPr/>
        </p:nvSpPr>
        <p:spPr>
          <a:xfrm>
            <a:off x="662607" y="1426724"/>
            <a:ext cx="11145079" cy="3108543"/>
          </a:xfrm>
          <a:prstGeom prst="rect">
            <a:avLst/>
          </a:prstGeom>
          <a:noFill/>
        </p:spPr>
        <p:txBody>
          <a:bodyPr wrap="square" rtlCol="0">
            <a:spAutoFit/>
          </a:bodyPr>
          <a:lstStyle/>
          <a:p>
            <a:r>
              <a:rPr lang="pt-BR" sz="2800" dirty="0"/>
              <a:t>SÚMULA Nº 18 da TNU</a:t>
            </a:r>
          </a:p>
          <a:p>
            <a:endParaRPr lang="pt-BR" sz="2800" dirty="0"/>
          </a:p>
          <a:p>
            <a:r>
              <a:rPr lang="pt-BR" sz="2800" dirty="0"/>
              <a:t>Provado que o aluno aprendiz de Escola Técnica Federal recebia remuneração, </a:t>
            </a:r>
            <a:r>
              <a:rPr lang="pt-BR" sz="2800" dirty="0">
                <a:solidFill>
                  <a:srgbClr val="FF0000"/>
                </a:solidFill>
              </a:rPr>
              <a:t>mesmo que indireta</a:t>
            </a:r>
            <a:r>
              <a:rPr lang="pt-BR" sz="2800" dirty="0"/>
              <a:t>, à conta do orçamento da União, o respectivo tempo de serviço pode ser computado para fins de aposentadoria previdenciária. </a:t>
            </a:r>
          </a:p>
          <a:p>
            <a:endParaRPr lang="pt-BR" sz="2800" dirty="0"/>
          </a:p>
        </p:txBody>
      </p:sp>
      <p:pic>
        <p:nvPicPr>
          <p:cNvPr id="4" name="Imagem 3">
            <a:extLst>
              <a:ext uri="{FF2B5EF4-FFF2-40B4-BE49-F238E27FC236}">
                <a16:creationId xmlns:a16="http://schemas.microsoft.com/office/drawing/2014/main" xmlns="" id="{1B7DA46B-D4F7-40AB-B552-1E4061DE2DCB}"/>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756551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Pontos de Intercessão</a:t>
            </a:r>
          </a:p>
        </p:txBody>
      </p:sp>
      <p:sp>
        <p:nvSpPr>
          <p:cNvPr id="3" name="CaixaDeTexto 2"/>
          <p:cNvSpPr txBox="1"/>
          <p:nvPr/>
        </p:nvSpPr>
        <p:spPr>
          <a:xfrm>
            <a:off x="344557" y="1095419"/>
            <a:ext cx="11489634" cy="6124754"/>
          </a:xfrm>
          <a:prstGeom prst="rect">
            <a:avLst/>
          </a:prstGeom>
          <a:noFill/>
        </p:spPr>
        <p:txBody>
          <a:bodyPr wrap="square" rtlCol="0">
            <a:spAutoFit/>
          </a:bodyPr>
          <a:lstStyle/>
          <a:p>
            <a:pPr algn="just"/>
            <a:r>
              <a:rPr lang="pt-BR" sz="2800" dirty="0"/>
              <a:t>Art. 76. Os períodos de aprendizado profissional realizados até 16 de dezembro de 1998, data da vigência da </a:t>
            </a:r>
            <a:r>
              <a:rPr lang="pt-BR" sz="2800" u="sng" dirty="0">
                <a:hlinkClick r:id="rId2"/>
              </a:rPr>
              <a:t>Emenda Constitucional nº 20, de 1998</a:t>
            </a:r>
            <a:r>
              <a:rPr lang="pt-BR" sz="2800" dirty="0"/>
              <a:t>, serão considerados como tempo de serviço/contribuição independentemente do momento em que o segurado venha a implementar os demais requisitos para a concessão de aposentadoria no RGPS, podendo ser contados:</a:t>
            </a:r>
          </a:p>
          <a:p>
            <a:pPr algn="just"/>
            <a:r>
              <a:rPr lang="pt-BR" sz="2800" dirty="0"/>
              <a:t>  </a:t>
            </a:r>
          </a:p>
          <a:p>
            <a:pPr algn="just"/>
            <a:r>
              <a:rPr lang="pt-BR" sz="2800" dirty="0"/>
              <a:t>III - os períodos de frequência em escolas industriais ou técnicas, inclusive escolas e colégios agrícolas, da rede de ensino federal, escolas equiparadas ou reconhecidas, desde que tenha havido retribuição pecuniária à conta do orçamento respectivo do Ente Federativo, </a:t>
            </a:r>
            <a:r>
              <a:rPr lang="pt-BR" sz="2800" dirty="0">
                <a:solidFill>
                  <a:srgbClr val="FF0000"/>
                </a:solidFill>
              </a:rPr>
              <a:t>ainda que fornecida de maneira indireta ao aluno</a:t>
            </a:r>
            <a:r>
              <a:rPr lang="pt-BR" sz="2800" dirty="0"/>
              <a:t>, observando que: </a:t>
            </a:r>
            <a:r>
              <a:rPr lang="pt-BR" sz="2800" b="1" dirty="0"/>
              <a:t>(Nova redação dada pela </a:t>
            </a:r>
            <a:r>
              <a:rPr lang="pt-BR" sz="2800" b="1" u="sng" dirty="0">
                <a:hlinkClick r:id="rId3"/>
              </a:rPr>
              <a:t>IN INSS/PRES nº 85, de 18/02/2016</a:t>
            </a:r>
            <a:r>
              <a:rPr lang="pt-BR" sz="2800" b="1" dirty="0"/>
              <a:t>)</a:t>
            </a:r>
            <a:endParaRPr lang="pt-BR" sz="2800" dirty="0"/>
          </a:p>
          <a:p>
            <a:endParaRPr lang="pt-BR" sz="2800" dirty="0"/>
          </a:p>
        </p:txBody>
      </p:sp>
      <p:pic>
        <p:nvPicPr>
          <p:cNvPr id="4" name="Imagem 3">
            <a:extLst>
              <a:ext uri="{FF2B5EF4-FFF2-40B4-BE49-F238E27FC236}">
                <a16:creationId xmlns:a16="http://schemas.microsoft.com/office/drawing/2014/main" xmlns="" id="{6109ABF3-28A7-4724-860F-44F9BA982610}"/>
              </a:ext>
            </a:extLst>
          </p:cNvPr>
          <p:cNvPicPr>
            <a:picLocks noChangeAspect="1"/>
          </p:cNvPicPr>
          <p:nvPr/>
        </p:nvPicPr>
        <p:blipFill>
          <a:blip r:embed="rId4"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5"/>
              </a:rPr>
              <a:t>www.eadir.com.br</a:t>
            </a:r>
            <a:endParaRPr lang="pt-BR" sz="2800" dirty="0"/>
          </a:p>
        </p:txBody>
      </p:sp>
    </p:spTree>
    <p:extLst>
      <p:ext uri="{BB962C8B-B14F-4D97-AF65-F5344CB8AC3E}">
        <p14:creationId xmlns:p14="http://schemas.microsoft.com/office/powerpoint/2010/main" xmlns="" val="783704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371061" y="2115836"/>
            <a:ext cx="11489634" cy="2677656"/>
          </a:xfrm>
          <a:prstGeom prst="rect">
            <a:avLst/>
          </a:prstGeom>
          <a:noFill/>
        </p:spPr>
        <p:txBody>
          <a:bodyPr wrap="square" rtlCol="0">
            <a:spAutoFit/>
          </a:bodyPr>
          <a:lstStyle/>
          <a:p>
            <a:r>
              <a:rPr lang="pt-BR" sz="2800" dirty="0"/>
              <a:t>Parto em 30/11/2017</a:t>
            </a:r>
          </a:p>
          <a:p>
            <a:endParaRPr lang="pt-BR" sz="2800" dirty="0"/>
          </a:p>
          <a:p>
            <a:r>
              <a:rPr lang="pt-BR" sz="2800" dirty="0"/>
              <a:t>Fim do período de graça em 15/11/2017</a:t>
            </a:r>
          </a:p>
          <a:p>
            <a:endParaRPr lang="pt-BR" sz="2800" dirty="0"/>
          </a:p>
          <a:p>
            <a:endParaRPr lang="pt-BR" sz="2800" dirty="0"/>
          </a:p>
          <a:p>
            <a:r>
              <a:rPr lang="pt-BR" sz="2800" dirty="0"/>
              <a:t>Tem direito?</a:t>
            </a:r>
          </a:p>
        </p:txBody>
      </p:sp>
      <p:pic>
        <p:nvPicPr>
          <p:cNvPr id="4" name="Imagem 3">
            <a:extLst>
              <a:ext uri="{FF2B5EF4-FFF2-40B4-BE49-F238E27FC236}">
                <a16:creationId xmlns:a16="http://schemas.microsoft.com/office/drawing/2014/main" xmlns="" id="{38F0BE91-CF22-4500-8C15-82DDEDB9C84A}"/>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9752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1815882"/>
          </a:xfrm>
          <a:prstGeom prst="rect">
            <a:avLst/>
          </a:prstGeom>
          <a:noFill/>
        </p:spPr>
        <p:txBody>
          <a:bodyPr wrap="square" rtlCol="0">
            <a:spAutoFit/>
          </a:bodyPr>
          <a:lstStyle/>
          <a:p>
            <a:r>
              <a:rPr lang="pt-BR" sz="2800" dirty="0"/>
              <a:t>IN 77-Art. 340, § 2º, IN 77/2015 - Se a perda da qualidade de segurado vier a ocorrer no período de 28 (vinte e oito) dias anteriores ao parto, será devido o salário-maternidade.</a:t>
            </a:r>
          </a:p>
          <a:p>
            <a:endParaRPr lang="pt-BR" sz="2800" dirty="0"/>
          </a:p>
        </p:txBody>
      </p:sp>
      <p:pic>
        <p:nvPicPr>
          <p:cNvPr id="4" name="Imagem 3">
            <a:extLst>
              <a:ext uri="{FF2B5EF4-FFF2-40B4-BE49-F238E27FC236}">
                <a16:creationId xmlns:a16="http://schemas.microsoft.com/office/drawing/2014/main" xmlns="" id="{7E035196-A00C-4769-94F6-12A8F15C541A}"/>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1336127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1815882"/>
          </a:xfrm>
          <a:prstGeom prst="rect">
            <a:avLst/>
          </a:prstGeom>
          <a:noFill/>
        </p:spPr>
        <p:txBody>
          <a:bodyPr wrap="square" rtlCol="0">
            <a:spAutoFit/>
          </a:bodyPr>
          <a:lstStyle/>
          <a:p>
            <a:r>
              <a:rPr lang="pt-BR" sz="2800" dirty="0"/>
              <a:t>0506439-79.2017.4.05.XXXX  </a:t>
            </a:r>
          </a:p>
          <a:p>
            <a:r>
              <a:rPr lang="pt-BR" sz="2800" dirty="0"/>
              <a:t>Julgo IMPROCEDENTE o pedido de salário-maternidade, haja vista que a segurada não mais ostentava a qualidade de segurada quando da ocorrência do fato gerador, qual seja, o parto.</a:t>
            </a:r>
          </a:p>
        </p:txBody>
      </p:sp>
      <p:pic>
        <p:nvPicPr>
          <p:cNvPr id="4" name="Imagem 3">
            <a:extLst>
              <a:ext uri="{FF2B5EF4-FFF2-40B4-BE49-F238E27FC236}">
                <a16:creationId xmlns:a16="http://schemas.microsoft.com/office/drawing/2014/main" xmlns="" id="{A546F0DB-71E9-4D64-8884-225F1381B85E}"/>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208862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954107"/>
          </a:xfrm>
          <a:prstGeom prst="rect">
            <a:avLst/>
          </a:prstGeom>
          <a:noFill/>
        </p:spPr>
        <p:txBody>
          <a:bodyPr wrap="square" rtlCol="0">
            <a:spAutoFit/>
          </a:bodyPr>
          <a:lstStyle/>
          <a:p>
            <a:r>
              <a:rPr lang="pt-BR" sz="2800" dirty="0"/>
              <a:t>Beneficiário do BPC que contribuía como facultativo para poder ensejar pensão por morte à sua esposa. Pode?</a:t>
            </a:r>
          </a:p>
        </p:txBody>
      </p:sp>
      <p:pic>
        <p:nvPicPr>
          <p:cNvPr id="4" name="Imagem 3">
            <a:extLst>
              <a:ext uri="{FF2B5EF4-FFF2-40B4-BE49-F238E27FC236}">
                <a16:creationId xmlns:a16="http://schemas.microsoft.com/office/drawing/2014/main" xmlns="" id="{28A7068A-7824-4027-A5CB-FB201CBAAAAC}"/>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4124720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06043" y="2445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506393" y="921537"/>
            <a:ext cx="11489634" cy="5693866"/>
          </a:xfrm>
          <a:prstGeom prst="rect">
            <a:avLst/>
          </a:prstGeom>
          <a:noFill/>
        </p:spPr>
        <p:txBody>
          <a:bodyPr wrap="square" rtlCol="0">
            <a:spAutoFit/>
          </a:bodyPr>
          <a:lstStyle/>
          <a:p>
            <a:r>
              <a:rPr lang="pt-BR" sz="2800" dirty="0"/>
              <a:t>PORTARIA CONJUNTA MDSA/INSS Nº 1, DE 03 DE JANEIRO DE 2017 - DOU DE 04/01/2017</a:t>
            </a:r>
          </a:p>
          <a:p>
            <a:r>
              <a:rPr lang="pt-BR" sz="2800" dirty="0"/>
              <a:t>Art. 8º Na fase de requerimento, as informações do Cadastro Único serão utilizadas para registro da composição do grupo familiar e da renda mensal bruta familiar, conforme disposto no Decreto nº 6.214, de 2007, obedecendo aos seguintes procedimentos:</a:t>
            </a:r>
          </a:p>
          <a:p>
            <a:r>
              <a:rPr lang="pt-BR" sz="2800" dirty="0"/>
              <a:t>III - a renda familiar per capita será calculada utilizando as informações do Cadastro Único bem como dados de outros registros administrativos, quando necessário, observando-se que: </a:t>
            </a:r>
          </a:p>
          <a:p>
            <a:r>
              <a:rPr lang="pt-BR" sz="2800" dirty="0">
                <a:solidFill>
                  <a:srgbClr val="FF0000"/>
                </a:solidFill>
              </a:rPr>
              <a:t>c) o salário de contribuição não integra a renda mensal bruta familiar quando o requerente do BPC, o beneficiário ou os demais membros do grupo familiar contribuírem como segurados facultativos do Regime Geral da Previdência Social - RGPS;</a:t>
            </a:r>
          </a:p>
        </p:txBody>
      </p:sp>
      <p:pic>
        <p:nvPicPr>
          <p:cNvPr id="4" name="Imagem 3">
            <a:extLst>
              <a:ext uri="{FF2B5EF4-FFF2-40B4-BE49-F238E27FC236}">
                <a16:creationId xmlns:a16="http://schemas.microsoft.com/office/drawing/2014/main" xmlns="" id="{BDDF3188-E4F3-49C7-9954-69B661DE3F3E}"/>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685692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2677656"/>
          </a:xfrm>
          <a:prstGeom prst="rect">
            <a:avLst/>
          </a:prstGeom>
          <a:noFill/>
        </p:spPr>
        <p:txBody>
          <a:bodyPr wrap="square" rtlCol="0">
            <a:spAutoFit/>
          </a:bodyPr>
          <a:lstStyle/>
          <a:p>
            <a:pPr algn="just"/>
            <a:r>
              <a:rPr lang="pt-BR" sz="2800" dirty="0"/>
              <a:t>0505204-77.2017.4.05.XXXX</a:t>
            </a:r>
            <a:r>
              <a:rPr lang="pt-BR" sz="2800" b="1" dirty="0"/>
              <a:t> </a:t>
            </a:r>
          </a:p>
          <a:p>
            <a:pPr algn="just"/>
            <a:r>
              <a:rPr lang="pt-BR" sz="2800" dirty="0"/>
              <a:t>No caso sob tela, importa dizer que o autor percebia benefício assistencial, sendo, portanto incompatível reconhecer que não tinha renda própria se contribuía para a Previdência Social. Desta feita, impõe-se reconhecer a percepção indevida durante o tempo em que também contribuía como segurado.</a:t>
            </a:r>
          </a:p>
        </p:txBody>
      </p:sp>
      <p:pic>
        <p:nvPicPr>
          <p:cNvPr id="4" name="Imagem 3">
            <a:extLst>
              <a:ext uri="{FF2B5EF4-FFF2-40B4-BE49-F238E27FC236}">
                <a16:creationId xmlns:a16="http://schemas.microsoft.com/office/drawing/2014/main" xmlns="" id="{90956BB9-CEA4-4219-B591-24203262ACE2}"/>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5378241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2677656"/>
          </a:xfrm>
          <a:prstGeom prst="rect">
            <a:avLst/>
          </a:prstGeom>
          <a:noFill/>
        </p:spPr>
        <p:txBody>
          <a:bodyPr wrap="square" rtlCol="0">
            <a:spAutoFit/>
          </a:bodyPr>
          <a:lstStyle/>
          <a:p>
            <a:pPr algn="just"/>
            <a:r>
              <a:rPr lang="pt-BR" sz="2800" dirty="0"/>
              <a:t>Segurado passou no concurso de banco. Com 12 meses de emprego, foi acometido por doença grave que o impossibilitou de continuar trabalhando, momento em que passou a gozar do auxílio-doença.</a:t>
            </a:r>
          </a:p>
          <a:p>
            <a:pPr algn="just"/>
            <a:endParaRPr lang="pt-BR" sz="2800" dirty="0"/>
          </a:p>
          <a:p>
            <a:pPr algn="just"/>
            <a:r>
              <a:rPr lang="pt-BR" sz="2800" dirty="0"/>
              <a:t>Passados mais 12 meses de gozo de auxílio-doença, sua esposa fará jus a pensão por mais de 4 meses?</a:t>
            </a:r>
          </a:p>
        </p:txBody>
      </p:sp>
      <p:pic>
        <p:nvPicPr>
          <p:cNvPr id="4" name="Imagem 3">
            <a:extLst>
              <a:ext uri="{FF2B5EF4-FFF2-40B4-BE49-F238E27FC236}">
                <a16:creationId xmlns:a16="http://schemas.microsoft.com/office/drawing/2014/main" xmlns="" id="{749AF371-FBCF-4466-B1CD-2AD5B68CC2B0}"/>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4376047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2677656"/>
          </a:xfrm>
          <a:prstGeom prst="rect">
            <a:avLst/>
          </a:prstGeom>
          <a:noFill/>
        </p:spPr>
        <p:txBody>
          <a:bodyPr wrap="square" rtlCol="0">
            <a:spAutoFit/>
          </a:bodyPr>
          <a:lstStyle/>
          <a:p>
            <a:pPr algn="just"/>
            <a:r>
              <a:rPr lang="pt-BR" sz="2800" dirty="0"/>
              <a:t>Portaria Conjunta INSS/PRESS/DIRBEN de agosto de 2016.</a:t>
            </a:r>
          </a:p>
          <a:p>
            <a:pPr algn="just"/>
            <a:endParaRPr lang="pt-BR" sz="2800" dirty="0"/>
          </a:p>
          <a:p>
            <a:pPr algn="just"/>
            <a:endParaRPr lang="pt-BR" sz="2800" dirty="0"/>
          </a:p>
          <a:p>
            <a:pPr algn="just"/>
            <a:r>
              <a:rPr lang="pt-BR" sz="2800" dirty="0"/>
              <a:t>O período de auxílio-doença deve ser considerado como tempo de contribuição para fins de concessão de pensão por morte, ainda que não intercalado por períodos de labor.</a:t>
            </a:r>
          </a:p>
        </p:txBody>
      </p:sp>
      <p:pic>
        <p:nvPicPr>
          <p:cNvPr id="4" name="Imagem 3">
            <a:extLst>
              <a:ext uri="{FF2B5EF4-FFF2-40B4-BE49-F238E27FC236}">
                <a16:creationId xmlns:a16="http://schemas.microsoft.com/office/drawing/2014/main" xmlns="" id="{5846B121-59E1-44BD-8E46-F4C7FA3201B6}"/>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1860683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2246769"/>
          </a:xfrm>
          <a:prstGeom prst="rect">
            <a:avLst/>
          </a:prstGeom>
          <a:noFill/>
        </p:spPr>
        <p:txBody>
          <a:bodyPr wrap="square" rtlCol="0">
            <a:spAutoFit/>
          </a:bodyPr>
          <a:lstStyle/>
          <a:p>
            <a:pPr algn="just"/>
            <a:r>
              <a:rPr lang="pt-BR" sz="2800" dirty="0"/>
              <a:t>0508963-49.2016.4.05.XXXX </a:t>
            </a:r>
          </a:p>
          <a:p>
            <a:pPr algn="just"/>
            <a:endParaRPr lang="pt-BR" sz="2800" dirty="0"/>
          </a:p>
          <a:p>
            <a:pPr algn="just"/>
            <a:r>
              <a:rPr lang="pt-BR" sz="2800" dirty="0"/>
              <a:t>É de se reconhecer que o segurado não ostentava mais de dezoito contribuições, não fazendo jus, assim, portanto, sua esposa a extensão da pensão por morte. Julgo IMPROCEDENTE pedido.</a:t>
            </a:r>
          </a:p>
        </p:txBody>
      </p:sp>
      <p:pic>
        <p:nvPicPr>
          <p:cNvPr id="4" name="Imagem 3">
            <a:extLst>
              <a:ext uri="{FF2B5EF4-FFF2-40B4-BE49-F238E27FC236}">
                <a16:creationId xmlns:a16="http://schemas.microsoft.com/office/drawing/2014/main" xmlns="" id="{9FB31B9C-37C6-47B1-A73A-9D9B1F5D3659}"/>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5986005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954107"/>
          </a:xfrm>
          <a:prstGeom prst="rect">
            <a:avLst/>
          </a:prstGeom>
          <a:noFill/>
        </p:spPr>
        <p:txBody>
          <a:bodyPr wrap="square" rtlCol="0">
            <a:spAutoFit/>
          </a:bodyPr>
          <a:lstStyle/>
          <a:p>
            <a:pPr algn="just"/>
            <a:r>
              <a:rPr lang="pt-BR" sz="2800" dirty="0"/>
              <a:t>Segurado que exerce atividade especial deve ter contado seu período de auxílio-doença como tempo de contribuição ou especial?</a:t>
            </a:r>
          </a:p>
        </p:txBody>
      </p:sp>
      <p:pic>
        <p:nvPicPr>
          <p:cNvPr id="4" name="Imagem 3">
            <a:extLst>
              <a:ext uri="{FF2B5EF4-FFF2-40B4-BE49-F238E27FC236}">
                <a16:creationId xmlns:a16="http://schemas.microsoft.com/office/drawing/2014/main" xmlns="" id="{8544ECFD-45CE-4456-A491-B56039AFFB48}"/>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695561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2677656"/>
          </a:xfrm>
          <a:prstGeom prst="rect">
            <a:avLst/>
          </a:prstGeom>
          <a:noFill/>
        </p:spPr>
        <p:txBody>
          <a:bodyPr wrap="square" rtlCol="0">
            <a:spAutoFit/>
          </a:bodyPr>
          <a:lstStyle/>
          <a:p>
            <a:pPr algn="just"/>
            <a:r>
              <a:rPr lang="pt-BR" sz="2800" dirty="0"/>
              <a:t>Art. 291. São considerados para caracterização de atividade exercida em condições especiais os períodos de descanso determinados pela legislação trabalhista, inclusive férias, os de afastamento decorrentes de gozo de benefícios de auxílio-doença ou aposentadoria por invalidez acidentários, bem como os de recebimento de salário-maternidade, desde que, à data do afastamento, o segurado estivesse exercendo atividade considerada especial.</a:t>
            </a:r>
          </a:p>
        </p:txBody>
      </p:sp>
      <p:pic>
        <p:nvPicPr>
          <p:cNvPr id="4" name="Imagem 3">
            <a:extLst>
              <a:ext uri="{FF2B5EF4-FFF2-40B4-BE49-F238E27FC236}">
                <a16:creationId xmlns:a16="http://schemas.microsoft.com/office/drawing/2014/main" xmlns="" id="{96B8B9F7-1DF6-4C75-9774-4F95879C9D6E}"/>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9893882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3108543"/>
          </a:xfrm>
          <a:prstGeom prst="rect">
            <a:avLst/>
          </a:prstGeom>
          <a:noFill/>
        </p:spPr>
        <p:txBody>
          <a:bodyPr wrap="square" rtlCol="0">
            <a:spAutoFit/>
          </a:bodyPr>
          <a:lstStyle/>
          <a:p>
            <a:pPr algn="just"/>
            <a:r>
              <a:rPr lang="pt-BR" sz="2800" dirty="0"/>
              <a:t>0507821-49.2017.4.05.XXXX </a:t>
            </a:r>
          </a:p>
          <a:p>
            <a:pPr algn="just"/>
            <a:r>
              <a:rPr lang="pt-BR" sz="2800" dirty="0"/>
              <a:t>Considerando que o ora postulante não esteve exposto a agentes nocivos durante o período de afastamento do trabalho, impossível conceber o direito a contagem de tempo especial, uma vez que a nocividade não se fazia presente durante o período de licença.</a:t>
            </a:r>
          </a:p>
          <a:p>
            <a:pPr algn="just"/>
            <a:r>
              <a:rPr lang="pt-BR" sz="2800" dirty="0"/>
              <a:t>Pelo já exposto, penso que é o caso de CONHECER do recurso e NEGAR-LHE PROVIMENTO.</a:t>
            </a:r>
          </a:p>
        </p:txBody>
      </p:sp>
      <p:pic>
        <p:nvPicPr>
          <p:cNvPr id="4" name="Imagem 3">
            <a:extLst>
              <a:ext uri="{FF2B5EF4-FFF2-40B4-BE49-F238E27FC236}">
                <a16:creationId xmlns:a16="http://schemas.microsoft.com/office/drawing/2014/main" xmlns="" id="{D11D7033-9FEF-434C-9D13-EDFE29B00F06}"/>
              </a:ext>
            </a:extLst>
          </p:cNvPr>
          <p:cNvPicPr>
            <a:picLocks noChangeAspect="1"/>
          </p:cNvPicPr>
          <p:nvPr/>
        </p:nvPicPr>
        <p:blipFill>
          <a:blip r:embed="rId2" cstate="print"/>
          <a:stretch>
            <a:fillRect/>
          </a:stretch>
        </p:blipFill>
        <p:spPr>
          <a:xfrm>
            <a:off x="11508378" y="58783"/>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1953676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954107"/>
          </a:xfrm>
          <a:prstGeom prst="rect">
            <a:avLst/>
          </a:prstGeom>
          <a:noFill/>
        </p:spPr>
        <p:txBody>
          <a:bodyPr wrap="square" rtlCol="0">
            <a:spAutoFit/>
          </a:bodyPr>
          <a:lstStyle/>
          <a:p>
            <a:pPr algn="just"/>
            <a:r>
              <a:rPr lang="pt-BR" sz="2800" dirty="0"/>
              <a:t>É possível acumular aposentadoria com auxílio-acidente se a DIB da aposentadoria se deu em 1997, mas do auxílio-acidente apenas em 2010?</a:t>
            </a:r>
          </a:p>
        </p:txBody>
      </p:sp>
      <p:pic>
        <p:nvPicPr>
          <p:cNvPr id="4" name="Imagem 3">
            <a:extLst>
              <a:ext uri="{FF2B5EF4-FFF2-40B4-BE49-F238E27FC236}">
                <a16:creationId xmlns:a16="http://schemas.microsoft.com/office/drawing/2014/main" xmlns="" id="{802E8596-9A67-463B-9551-B885FE0481C7}"/>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6261240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2677656"/>
          </a:xfrm>
          <a:prstGeom prst="rect">
            <a:avLst/>
          </a:prstGeom>
          <a:noFill/>
        </p:spPr>
        <p:txBody>
          <a:bodyPr wrap="square" rtlCol="0">
            <a:spAutoFit/>
          </a:bodyPr>
          <a:lstStyle/>
          <a:p>
            <a:pPr algn="just"/>
            <a:r>
              <a:rPr lang="pt-BR" sz="2800" dirty="0"/>
              <a:t>Súmula 507 do STJ</a:t>
            </a:r>
          </a:p>
          <a:p>
            <a:pPr algn="just"/>
            <a:endParaRPr lang="pt-BR" sz="2800" dirty="0"/>
          </a:p>
          <a:p>
            <a:pPr algn="just"/>
            <a:r>
              <a:rPr lang="pt-BR" sz="2800" dirty="0"/>
              <a:t>A acumulação de auxílio-acidente com aposentadoria pressupõe que a lesão incapacitante e a aposentadoria sejam anteriores a 11/11/1997, observado o critério do art. 23 da Lei 8.213/1991 para definição do momento da lesão nos casos de doença profissional ou do trabalho</a:t>
            </a:r>
          </a:p>
        </p:txBody>
      </p:sp>
      <p:pic>
        <p:nvPicPr>
          <p:cNvPr id="4" name="Imagem 3">
            <a:extLst>
              <a:ext uri="{FF2B5EF4-FFF2-40B4-BE49-F238E27FC236}">
                <a16:creationId xmlns:a16="http://schemas.microsoft.com/office/drawing/2014/main" xmlns="" id="{F7505AC2-DCAB-4503-AA96-D5464C792A62}"/>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8353092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883549" y="1749293"/>
            <a:ext cx="9952382" cy="4832092"/>
          </a:xfrm>
          <a:prstGeom prst="rect">
            <a:avLst/>
          </a:prstGeom>
          <a:noFill/>
        </p:spPr>
        <p:txBody>
          <a:bodyPr wrap="square" rtlCol="0">
            <a:spAutoFit/>
          </a:bodyPr>
          <a:lstStyle/>
          <a:p>
            <a:pPr algn="just"/>
            <a:r>
              <a:rPr lang="pt-BR" sz="2800" dirty="0"/>
              <a:t>SÚMULA Nº 65, DE 05 DE JULHO DE 2012</a:t>
            </a:r>
            <a:br>
              <a:rPr lang="pt-BR" sz="2800" dirty="0"/>
            </a:br>
            <a:r>
              <a:rPr lang="pt-BR" sz="2800" dirty="0"/>
              <a:t>Publicada no DOU Seção I, de 06/07, 09/07 e </a:t>
            </a:r>
            <a:r>
              <a:rPr lang="pt-BR" sz="2800" dirty="0">
                <a:solidFill>
                  <a:srgbClr val="FF0000"/>
                </a:solidFill>
              </a:rPr>
              <a:t>10/07/2012</a:t>
            </a:r>
            <a:r>
              <a:rPr lang="pt-BR" sz="2800" dirty="0"/>
              <a:t/>
            </a:r>
            <a:br>
              <a:rPr lang="pt-BR" sz="2800" dirty="0"/>
            </a:br>
            <a:r>
              <a:rPr lang="pt-BR" sz="2800" dirty="0"/>
              <a:t/>
            </a:r>
            <a:br>
              <a:rPr lang="pt-BR" sz="2800" dirty="0"/>
            </a:br>
            <a:r>
              <a:rPr lang="pt-BR" sz="2800" dirty="0"/>
              <a:t>Alterar a Súmula nº 44, da Advocacia-Geral da União, que passa a vigorar com a seguinte redação:</a:t>
            </a:r>
            <a:br>
              <a:rPr lang="pt-BR" sz="2800" dirty="0"/>
            </a:br>
            <a:r>
              <a:rPr lang="pt-BR" sz="2800" dirty="0"/>
              <a:t/>
            </a:r>
            <a:br>
              <a:rPr lang="pt-BR" sz="2800" dirty="0"/>
            </a:br>
            <a:r>
              <a:rPr lang="pt-BR" sz="2800" dirty="0"/>
              <a:t>"Para a acumulação do auxílio-acidente com proventos de aposentadoria, a lesão incapacitante e a concessão da aposentadoria devem ser anteriores as alterações inseridas no art. 86 § 2º, da Lei 8.213/91, pela Medida Provisória nº 1.596-14, convertida na Lei nº 9.528/97."</a:t>
            </a:r>
            <a:endParaRPr lang="pt-BR" sz="2800" dirty="0">
              <a:solidFill>
                <a:schemeClr val="bg2">
                  <a:lumMod val="50000"/>
                </a:schemeClr>
              </a:solidFill>
              <a:ea typeface="Tahoma" panose="020B0604030504040204" pitchFamily="34" charset="0"/>
              <a:cs typeface="Tahoma" panose="020B0604030504040204" pitchFamily="34" charset="0"/>
            </a:endParaRPr>
          </a:p>
        </p:txBody>
      </p:sp>
      <p:sp>
        <p:nvSpPr>
          <p:cNvPr id="5" name="CaixaDeTexto 4">
            <a:extLst>
              <a:ext uri="{FF2B5EF4-FFF2-40B4-BE49-F238E27FC236}">
                <a16:creationId xmlns:a16="http://schemas.microsoft.com/office/drawing/2014/main" xmlns="" id="{D28A99F4-BF40-442A-B522-D3F50196506D}"/>
              </a:ext>
            </a:extLst>
          </p:cNvPr>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pic>
        <p:nvPicPr>
          <p:cNvPr id="6" name="Imagem 5">
            <a:extLst>
              <a:ext uri="{FF2B5EF4-FFF2-40B4-BE49-F238E27FC236}">
                <a16:creationId xmlns:a16="http://schemas.microsoft.com/office/drawing/2014/main" xmlns="" id="{69D4A697-1CDD-44C3-92E7-CADE96261375}"/>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8" name="Retângulo 7"/>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7667296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3970318"/>
          </a:xfrm>
          <a:prstGeom prst="rect">
            <a:avLst/>
          </a:prstGeom>
          <a:noFill/>
        </p:spPr>
        <p:txBody>
          <a:bodyPr wrap="square" rtlCol="0">
            <a:spAutoFit/>
          </a:bodyPr>
          <a:lstStyle/>
          <a:p>
            <a:pPr algn="just"/>
            <a:r>
              <a:rPr lang="pt-BR" sz="2800" dirty="0"/>
              <a:t>IN 77-Art. 528. Salvo no caso de direito adquirido, não é permitido o recebimento conjunto dos seguintes benefícios, inclusive quando decorrentes de acidentes do trabalho:</a:t>
            </a:r>
          </a:p>
          <a:p>
            <a:pPr algn="just"/>
            <a:r>
              <a:rPr lang="pt-BR" sz="2800" dirty="0"/>
              <a:t> </a:t>
            </a:r>
          </a:p>
          <a:p>
            <a:pPr algn="just"/>
            <a:r>
              <a:rPr lang="pt-BR" sz="2800" dirty="0"/>
              <a:t>§ 10. Os benefícios de auxílio-acidente com DIB anterior ou igual a 10 de novembro de 1997 acumulado com aposentadoria com DER e DDB entre 14 de setembro de 2009 até 06 de dezembro de 2012, deverão ser mantidos, independentemente da decadência.</a:t>
            </a:r>
          </a:p>
          <a:p>
            <a:pPr algn="just"/>
            <a:endParaRPr lang="pt-BR" sz="2800" dirty="0"/>
          </a:p>
        </p:txBody>
      </p:sp>
      <p:pic>
        <p:nvPicPr>
          <p:cNvPr id="4" name="Imagem 3">
            <a:extLst>
              <a:ext uri="{FF2B5EF4-FFF2-40B4-BE49-F238E27FC236}">
                <a16:creationId xmlns:a16="http://schemas.microsoft.com/office/drawing/2014/main" xmlns="" id="{FBE585C7-5256-492E-9A08-15BD1162C38C}"/>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9358209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3539430"/>
          </a:xfrm>
          <a:prstGeom prst="rect">
            <a:avLst/>
          </a:prstGeom>
          <a:noFill/>
        </p:spPr>
        <p:txBody>
          <a:bodyPr wrap="square" rtlCol="0">
            <a:spAutoFit/>
          </a:bodyPr>
          <a:lstStyle/>
          <a:p>
            <a:pPr algn="just"/>
            <a:r>
              <a:rPr lang="pt-BR" sz="2800" dirty="0"/>
              <a:t>LC 73.</a:t>
            </a:r>
          </a:p>
          <a:p>
            <a:r>
              <a:rPr lang="pt-BR" sz="2800" dirty="0"/>
              <a:t>Art. 40. Os pareceres do Advogado-Geral da União são por este submetidos à aprovação do Presidente da República.</a:t>
            </a:r>
          </a:p>
          <a:p>
            <a:r>
              <a:rPr lang="pt-BR" sz="2800" dirty="0"/>
              <a:t>§ 1º O parecer aprovado e publicado juntamente com o despacho presidencial vincula a Administração Federal, cujos órgãos e entidades ficam obrigados a lhe dar fiel cumprimento.</a:t>
            </a:r>
          </a:p>
          <a:p>
            <a:pPr algn="just"/>
            <a:endParaRPr lang="pt-BR" sz="2800" dirty="0"/>
          </a:p>
          <a:p>
            <a:pPr algn="just"/>
            <a:endParaRPr lang="pt-BR" sz="2800" dirty="0"/>
          </a:p>
        </p:txBody>
      </p:sp>
      <p:pic>
        <p:nvPicPr>
          <p:cNvPr id="4" name="Imagem 3">
            <a:extLst>
              <a:ext uri="{FF2B5EF4-FFF2-40B4-BE49-F238E27FC236}">
                <a16:creationId xmlns:a16="http://schemas.microsoft.com/office/drawing/2014/main" xmlns="" id="{FBE585C7-5256-492E-9A08-15BD1162C38C}"/>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9358209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281324" y="683466"/>
            <a:ext cx="11489634" cy="4832092"/>
          </a:xfrm>
          <a:prstGeom prst="rect">
            <a:avLst/>
          </a:prstGeom>
          <a:noFill/>
        </p:spPr>
        <p:txBody>
          <a:bodyPr wrap="square" rtlCol="0">
            <a:spAutoFit/>
          </a:bodyPr>
          <a:lstStyle/>
          <a:p>
            <a:pPr algn="just"/>
            <a:endParaRPr lang="pt-BR" sz="2800" dirty="0"/>
          </a:p>
          <a:p>
            <a:pPr algn="just"/>
            <a:endParaRPr lang="pt-BR" sz="2800" dirty="0"/>
          </a:p>
          <a:p>
            <a:pPr algn="just"/>
            <a:r>
              <a:rPr lang="pt-BR" sz="2800" dirty="0"/>
              <a:t>SÚMULA Nº 32 da AGU: Para fins de concessão dos benefícios dispostos nos artigos 39, inciso I e seu parágrafo único, e 143 da Lei 8.213, de 24 de julho de 1991, serão considerados como início razoável de prova material documentos públicos e particulares dotados de fé pública, desde que não contenham rasuras ou retificações recentes, nos quais conste expressamente a qualificação do segurado, de seu cônjuge, enquanto casado, ou companheiro, enquanto durar a união estável, ou de seu ascendente, enquanto dependente deste, como rurícola, lavrador ou agricultor, salvo a existência de prova em contrário.</a:t>
            </a:r>
          </a:p>
        </p:txBody>
      </p:sp>
      <p:pic>
        <p:nvPicPr>
          <p:cNvPr id="4" name="Imagem 3">
            <a:extLst>
              <a:ext uri="{FF2B5EF4-FFF2-40B4-BE49-F238E27FC236}">
                <a16:creationId xmlns:a16="http://schemas.microsoft.com/office/drawing/2014/main" xmlns="" id="{FBE585C7-5256-492E-9A08-15BD1162C38C}"/>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9358209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281324" y="683466"/>
            <a:ext cx="11489634" cy="2246769"/>
          </a:xfrm>
          <a:prstGeom prst="rect">
            <a:avLst/>
          </a:prstGeom>
          <a:noFill/>
        </p:spPr>
        <p:txBody>
          <a:bodyPr wrap="square" rtlCol="0">
            <a:spAutoFit/>
          </a:bodyPr>
          <a:lstStyle/>
          <a:p>
            <a:pPr algn="just"/>
            <a:endParaRPr lang="pt-BR" sz="2800" dirty="0"/>
          </a:p>
          <a:p>
            <a:pPr algn="just"/>
            <a:endParaRPr lang="pt-BR" sz="2800" dirty="0"/>
          </a:p>
          <a:p>
            <a:pPr algn="just"/>
            <a:r>
              <a:rPr lang="pt-BR" sz="2800" dirty="0"/>
              <a:t>Segurado especial que laborou na atividade urbana precisa recuperar “a carência na qualidade de segurado especial” quando retorna a atividade rural e deseja se aposentar?</a:t>
            </a:r>
          </a:p>
        </p:txBody>
      </p:sp>
      <p:pic>
        <p:nvPicPr>
          <p:cNvPr id="4" name="Imagem 3">
            <a:extLst>
              <a:ext uri="{FF2B5EF4-FFF2-40B4-BE49-F238E27FC236}">
                <a16:creationId xmlns:a16="http://schemas.microsoft.com/office/drawing/2014/main" xmlns="" id="{FBE585C7-5256-492E-9A08-15BD1162C38C}"/>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9358209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281324" y="683466"/>
            <a:ext cx="11489634" cy="3539430"/>
          </a:xfrm>
          <a:prstGeom prst="rect">
            <a:avLst/>
          </a:prstGeom>
          <a:noFill/>
        </p:spPr>
        <p:txBody>
          <a:bodyPr wrap="square" rtlCol="0">
            <a:spAutoFit/>
          </a:bodyPr>
          <a:lstStyle/>
          <a:p>
            <a:pPr algn="just"/>
            <a:endParaRPr lang="pt-BR" sz="2800" dirty="0"/>
          </a:p>
          <a:p>
            <a:pPr algn="just"/>
            <a:endParaRPr lang="pt-BR" sz="2800" dirty="0"/>
          </a:p>
          <a:p>
            <a:r>
              <a:rPr lang="pt-BR" sz="2800" dirty="0"/>
              <a:t>Art. 158, I - para a aposentadoria por idade prevista no art. 230 do trabalhador rural empregado, contribuinte individual e especial será apurada mediante a comprovação de atividade rural no período imediatamente anterior ao requerimento do benefício ou, conforme o caso, no mês em que cumprir o requisito etário, </a:t>
            </a:r>
            <a:r>
              <a:rPr lang="pt-BR" sz="2800" dirty="0">
                <a:solidFill>
                  <a:srgbClr val="FF0000"/>
                </a:solidFill>
              </a:rPr>
              <a:t>computando-se exclusivamente, o período de natureza rural; e</a:t>
            </a:r>
          </a:p>
        </p:txBody>
      </p:sp>
      <p:pic>
        <p:nvPicPr>
          <p:cNvPr id="4" name="Imagem 3">
            <a:extLst>
              <a:ext uri="{FF2B5EF4-FFF2-40B4-BE49-F238E27FC236}">
                <a16:creationId xmlns:a16="http://schemas.microsoft.com/office/drawing/2014/main" xmlns="" id="{FBE585C7-5256-492E-9A08-15BD1162C38C}"/>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996461" cy="523220"/>
          </a:xfrm>
          <a:prstGeom prst="rect">
            <a:avLst/>
          </a:prstGeom>
        </p:spPr>
        <p:txBody>
          <a:bodyPr wrap="none">
            <a:spAutoFit/>
          </a:bodyPr>
          <a:lstStyle/>
          <a:p>
            <a:r>
              <a:rPr lang="pt-BR" sz="2800" dirty="0">
                <a:hlinkClick r:id="rId3"/>
              </a:rPr>
              <a:t>www.eadir.com.br/</a:t>
            </a:r>
            <a:endParaRPr lang="pt-BR" sz="2800" dirty="0"/>
          </a:p>
        </p:txBody>
      </p:sp>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9358209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1384995"/>
          </a:xfrm>
          <a:prstGeom prst="rect">
            <a:avLst/>
          </a:prstGeom>
          <a:noFill/>
        </p:spPr>
        <p:txBody>
          <a:bodyPr wrap="square" rtlCol="0">
            <a:spAutoFit/>
          </a:bodyPr>
          <a:lstStyle/>
          <a:p>
            <a:pPr algn="just"/>
            <a:r>
              <a:rPr lang="pt-BR" sz="2800" dirty="0"/>
              <a:t>Benefício concedido em 1999 pode ser pedida a revisão do índice de reajuste em 2017?</a:t>
            </a:r>
          </a:p>
          <a:p>
            <a:pPr algn="just"/>
            <a:r>
              <a:rPr lang="pt-BR" sz="2800" dirty="0"/>
              <a:t> </a:t>
            </a:r>
          </a:p>
        </p:txBody>
      </p:sp>
      <p:pic>
        <p:nvPicPr>
          <p:cNvPr id="4" name="Imagem 3">
            <a:extLst>
              <a:ext uri="{FF2B5EF4-FFF2-40B4-BE49-F238E27FC236}">
                <a16:creationId xmlns:a16="http://schemas.microsoft.com/office/drawing/2014/main" xmlns="" id="{330A9DF4-4E58-42A6-92CF-510C115AA5EA}"/>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2162701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954107"/>
          </a:xfrm>
          <a:prstGeom prst="rect">
            <a:avLst/>
          </a:prstGeom>
          <a:noFill/>
        </p:spPr>
        <p:txBody>
          <a:bodyPr wrap="square" rtlCol="0">
            <a:spAutoFit/>
          </a:bodyPr>
          <a:lstStyle/>
          <a:p>
            <a:r>
              <a:rPr lang="pt-BR" sz="2800" dirty="0"/>
              <a:t>Art. 565. Não se aplicam às revisões de reajustamento os prazos de decadência de que tratam os </a:t>
            </a:r>
            <a:r>
              <a:rPr lang="pt-BR" sz="2800" dirty="0" err="1"/>
              <a:t>arts</a:t>
            </a:r>
            <a:r>
              <a:rPr lang="pt-BR" sz="2800" dirty="0"/>
              <a:t>. 103 e 103-A da </a:t>
            </a:r>
            <a:r>
              <a:rPr lang="pt-BR" sz="2800" u="sng" dirty="0">
                <a:hlinkClick r:id="rId2"/>
              </a:rPr>
              <a:t>Lei nº 8.213, de 1991</a:t>
            </a:r>
            <a:r>
              <a:rPr lang="pt-BR" sz="2800" dirty="0"/>
              <a:t>.</a:t>
            </a:r>
          </a:p>
        </p:txBody>
      </p:sp>
      <p:pic>
        <p:nvPicPr>
          <p:cNvPr id="4" name="Imagem 3">
            <a:extLst>
              <a:ext uri="{FF2B5EF4-FFF2-40B4-BE49-F238E27FC236}">
                <a16:creationId xmlns:a16="http://schemas.microsoft.com/office/drawing/2014/main" xmlns="" id="{7FBDD743-4CE0-40BB-8D38-22330111DC1C}"/>
              </a:ext>
            </a:extLst>
          </p:cNvPr>
          <p:cNvPicPr>
            <a:picLocks noChangeAspect="1"/>
          </p:cNvPicPr>
          <p:nvPr/>
        </p:nvPicPr>
        <p:blipFill>
          <a:blip r:embed="rId3"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4"/>
              </a:rPr>
              <a:t>www.eadir.com.br</a:t>
            </a:r>
            <a:endParaRPr lang="pt-BR" sz="2800" dirty="0"/>
          </a:p>
        </p:txBody>
      </p:sp>
    </p:spTree>
    <p:extLst>
      <p:ext uri="{BB962C8B-B14F-4D97-AF65-F5344CB8AC3E}">
        <p14:creationId xmlns:p14="http://schemas.microsoft.com/office/powerpoint/2010/main" xmlns="" val="37790089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1384995"/>
          </a:xfrm>
          <a:prstGeom prst="rect">
            <a:avLst/>
          </a:prstGeom>
          <a:noFill/>
        </p:spPr>
        <p:txBody>
          <a:bodyPr wrap="square" rtlCol="0">
            <a:spAutoFit/>
          </a:bodyPr>
          <a:lstStyle/>
          <a:p>
            <a:r>
              <a:rPr lang="pt-BR" sz="2800" dirty="0"/>
              <a:t>Mãe já aposentado e que percebe mais de um salário-mínimo tem direito a pensão por morte do filho? É possível configurar alguma dependência?</a:t>
            </a:r>
          </a:p>
          <a:p>
            <a:endParaRPr lang="pt-BR" sz="2800" dirty="0"/>
          </a:p>
        </p:txBody>
      </p:sp>
      <p:pic>
        <p:nvPicPr>
          <p:cNvPr id="4" name="Imagem 3">
            <a:extLst>
              <a:ext uri="{FF2B5EF4-FFF2-40B4-BE49-F238E27FC236}">
                <a16:creationId xmlns:a16="http://schemas.microsoft.com/office/drawing/2014/main" xmlns="" id="{A6E80DF7-21EB-43E9-9FAF-2B6EE77FC7EF}"/>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9356334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1815882"/>
          </a:xfrm>
          <a:prstGeom prst="rect">
            <a:avLst/>
          </a:prstGeom>
          <a:noFill/>
        </p:spPr>
        <p:txBody>
          <a:bodyPr wrap="square" rtlCol="0">
            <a:spAutoFit/>
          </a:bodyPr>
          <a:lstStyle/>
          <a:p>
            <a:r>
              <a:rPr lang="pt-BR" sz="2800" u="sng" dirty="0">
                <a:hlinkClick r:id="rId2"/>
              </a:rPr>
              <a:t>Enunciado 13/CRPS - 26/10/2016</a:t>
            </a:r>
            <a:r>
              <a:rPr lang="pt-BR" sz="2800" b="1" dirty="0"/>
              <a:t>. </a:t>
            </a:r>
            <a:endParaRPr lang="pt-BR" sz="2800" dirty="0"/>
          </a:p>
          <a:p>
            <a:r>
              <a:rPr lang="pt-BR" sz="2800" dirty="0"/>
              <a:t>A dependência econômica pode ser parcial, devendo, no entanto, representar um auxílio substancial, permanente e necessário, cuja falta acarretaria desequilíbrio dos meios de subsistência do dependente.</a:t>
            </a:r>
          </a:p>
        </p:txBody>
      </p:sp>
      <p:pic>
        <p:nvPicPr>
          <p:cNvPr id="4" name="Imagem 3">
            <a:extLst>
              <a:ext uri="{FF2B5EF4-FFF2-40B4-BE49-F238E27FC236}">
                <a16:creationId xmlns:a16="http://schemas.microsoft.com/office/drawing/2014/main" xmlns="" id="{97A462C0-927C-4CF5-AC15-7210CFBF860A}"/>
              </a:ext>
            </a:extLst>
          </p:cNvPr>
          <p:cNvPicPr>
            <a:picLocks noChangeAspect="1"/>
          </p:cNvPicPr>
          <p:nvPr/>
        </p:nvPicPr>
        <p:blipFill>
          <a:blip r:embed="rId3"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4"/>
              </a:rPr>
              <a:t>www.eadir.com.br</a:t>
            </a:r>
            <a:endParaRPr lang="pt-BR" sz="2800" dirty="0"/>
          </a:p>
        </p:txBody>
      </p:sp>
    </p:spTree>
    <p:extLst>
      <p:ext uri="{BB962C8B-B14F-4D97-AF65-F5344CB8AC3E}">
        <p14:creationId xmlns:p14="http://schemas.microsoft.com/office/powerpoint/2010/main" xmlns="" val="28570092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351183" y="1254446"/>
            <a:ext cx="11489634" cy="4893647"/>
          </a:xfrm>
          <a:prstGeom prst="rect">
            <a:avLst/>
          </a:prstGeom>
          <a:noFill/>
        </p:spPr>
        <p:txBody>
          <a:bodyPr wrap="square" rtlCol="0">
            <a:spAutoFit/>
          </a:bodyPr>
          <a:lstStyle/>
          <a:p>
            <a:r>
              <a:rPr lang="pt-BR" dirty="0"/>
              <a:t>Número do Processo: 35913.XXXXX/2017-41</a:t>
            </a:r>
          </a:p>
          <a:p>
            <a:r>
              <a:rPr lang="pt-BR" dirty="0"/>
              <a:t>Unidade de Origem: AGÊNCIA DA PREVIDÊNCIA SOCIAL RIO DE JANEIRO-OLARIA</a:t>
            </a:r>
          </a:p>
          <a:p>
            <a:r>
              <a:rPr lang="pt-BR" dirty="0"/>
              <a:t>Benefício: 21/XXXXXXXXXX</a:t>
            </a:r>
          </a:p>
          <a:p>
            <a:r>
              <a:rPr lang="pt-BR" dirty="0"/>
              <a:t>Espécie: PENSÃO POR MORTE PREVIDENCIÁRIA</a:t>
            </a:r>
          </a:p>
          <a:p>
            <a:r>
              <a:rPr lang="pt-BR" dirty="0"/>
              <a:t>Recorrente: XXXXXXXXXXXXXXX</a:t>
            </a:r>
          </a:p>
          <a:p>
            <a:r>
              <a:rPr lang="pt-BR" dirty="0"/>
              <a:t>Recorrido: INSTITUTO NACIONAL DO SEGURO SOCIAL - INSS</a:t>
            </a:r>
          </a:p>
          <a:p>
            <a:r>
              <a:rPr lang="pt-BR" dirty="0"/>
              <a:t>Assunto: ACERTO DE VÍNCULOS/REMUNERAÇÕES/CONTRIBUIÇÕES</a:t>
            </a:r>
          </a:p>
          <a:p>
            <a:r>
              <a:rPr lang="pt-BR" dirty="0"/>
              <a:t>Relator: THIAGO LUIS DE OLIVEIRA ALBUQUERQUE</a:t>
            </a:r>
            <a:endParaRPr lang="pt-BR" sz="2800" dirty="0"/>
          </a:p>
          <a:p>
            <a:endParaRPr lang="pt-BR" sz="2800" dirty="0"/>
          </a:p>
          <a:p>
            <a:r>
              <a:rPr lang="pt-BR" sz="2800" dirty="0"/>
              <a:t>No caso sob tela, observo que a recorrente apresentou uma prova de endereço em comum e vários pagamentos de boletos de condomínio pelo segurado </a:t>
            </a:r>
            <a:r>
              <a:rPr lang="pt-BR" sz="2800" dirty="0" err="1"/>
              <a:t>segurado</a:t>
            </a:r>
            <a:r>
              <a:rPr lang="pt-BR" sz="2800" dirty="0"/>
              <a:t> instituidor (prova de mesma natureza).</a:t>
            </a:r>
          </a:p>
          <a:p>
            <a:r>
              <a:rPr lang="pt-BR" sz="2800" dirty="0"/>
              <a:t>Portanto é possível verificar que a ausência da renda do filho causaria, no mínimo, desequilíbrio substancial na vida financeira da mãe. </a:t>
            </a:r>
          </a:p>
        </p:txBody>
      </p:sp>
      <p:pic>
        <p:nvPicPr>
          <p:cNvPr id="4" name="Imagem 3">
            <a:extLst>
              <a:ext uri="{FF2B5EF4-FFF2-40B4-BE49-F238E27FC236}">
                <a16:creationId xmlns:a16="http://schemas.microsoft.com/office/drawing/2014/main" xmlns="" id="{37B3DA80-F56D-40E1-93FC-15EC5C26E6B5}"/>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0623067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18737" y="0"/>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130628" y="722654"/>
            <a:ext cx="11939451" cy="5816977"/>
          </a:xfrm>
          <a:prstGeom prst="rect">
            <a:avLst/>
          </a:prstGeom>
          <a:noFill/>
        </p:spPr>
        <p:txBody>
          <a:bodyPr wrap="square" rtlCol="0">
            <a:spAutoFit/>
          </a:bodyPr>
          <a:lstStyle/>
          <a:p>
            <a:r>
              <a:rPr lang="pt-BR" sz="2800" dirty="0"/>
              <a:t>Desta feita, entendo cabível a aplicação do Enunciado de N° 13 do CRPS. </a:t>
            </a:r>
            <a:r>
              <a:rPr lang="pt-BR" sz="2800" i="1" dirty="0"/>
              <a:t>In </a:t>
            </a:r>
            <a:r>
              <a:rPr lang="pt-BR" sz="2800" i="1" dirty="0" err="1"/>
              <a:t>verbis</a:t>
            </a:r>
            <a:r>
              <a:rPr lang="pt-BR" sz="2800" dirty="0"/>
              <a:t>:</a:t>
            </a:r>
          </a:p>
          <a:p>
            <a:r>
              <a:rPr lang="pt-BR" sz="2800" i="1" dirty="0"/>
              <a:t>A dependência econômica pode ser parcial, devendo, no entanto, representar um auxílio substancial, permanente e necessário, cuja falta acarretaria desequilíbrio dos meios de subsistência do dependente.</a:t>
            </a:r>
          </a:p>
          <a:p>
            <a:r>
              <a:rPr lang="pt-BR" sz="2800" dirty="0"/>
              <a:t>Desta feita, entendo presentes os requisitos para concessão da pensão por morte. E, considerando o lapso temporal inferior a 90 (noventa) dias, que a mesma é devida desde o óbito. Ainda, para fins de esclarecimento, as alterações trazidas pela Lei 13.135/2015 apenas alteraram as condições de duração do benefício para o cônjuge e companheiro, não sendo aplicáveis aos pais e/ou irmãos.</a:t>
            </a:r>
          </a:p>
          <a:p>
            <a:r>
              <a:rPr lang="pt-BR" sz="2800" dirty="0"/>
              <a:t>Nestes termos, é o caso de se CONHECER do recurso DANDO-LHE PROVIMENTO.</a:t>
            </a:r>
            <a:r>
              <a:rPr lang="pt-BR" b="1" dirty="0"/>
              <a:t> </a:t>
            </a:r>
          </a:p>
          <a:p>
            <a:r>
              <a:rPr lang="pt-BR" b="1" dirty="0"/>
              <a:t>THIAGO LUIS DE OLIVEIRA ALBUQUERQUE</a:t>
            </a:r>
          </a:p>
          <a:p>
            <a:r>
              <a:rPr lang="pt-BR" dirty="0"/>
              <a:t>Relator(a)</a:t>
            </a:r>
            <a:endParaRPr lang="pt-BR" sz="2800" dirty="0"/>
          </a:p>
        </p:txBody>
      </p:sp>
      <p:pic>
        <p:nvPicPr>
          <p:cNvPr id="4" name="Imagem 3">
            <a:extLst>
              <a:ext uri="{FF2B5EF4-FFF2-40B4-BE49-F238E27FC236}">
                <a16:creationId xmlns:a16="http://schemas.microsoft.com/office/drawing/2014/main" xmlns="" id="{DBE40A05-C4CD-49FE-8C86-3437DFAD0F0D}"/>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1035192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954107"/>
          </a:xfrm>
          <a:prstGeom prst="rect">
            <a:avLst/>
          </a:prstGeom>
          <a:noFill/>
        </p:spPr>
        <p:txBody>
          <a:bodyPr wrap="square" rtlCol="0">
            <a:spAutoFit/>
          </a:bodyPr>
          <a:lstStyle/>
          <a:p>
            <a:r>
              <a:rPr lang="pt-BR" sz="2800" dirty="0"/>
              <a:t>Segurado especial percebia auxílio-acidente. Agora quer se aposentar. O auxílio-acidente deve repercutir em sua renda mensal?</a:t>
            </a:r>
          </a:p>
        </p:txBody>
      </p:sp>
      <p:pic>
        <p:nvPicPr>
          <p:cNvPr id="4" name="Imagem 3">
            <a:extLst>
              <a:ext uri="{FF2B5EF4-FFF2-40B4-BE49-F238E27FC236}">
                <a16:creationId xmlns:a16="http://schemas.microsoft.com/office/drawing/2014/main" xmlns="" id="{A8757FFD-481C-4D8B-BFF1-32953DDEC122}"/>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41977497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90330" y="2433889"/>
            <a:ext cx="11489634" cy="3108543"/>
          </a:xfrm>
          <a:prstGeom prst="rect">
            <a:avLst/>
          </a:prstGeom>
          <a:noFill/>
        </p:spPr>
        <p:txBody>
          <a:bodyPr wrap="square" rtlCol="0">
            <a:spAutoFit/>
          </a:bodyPr>
          <a:lstStyle/>
          <a:p>
            <a:r>
              <a:rPr lang="pt-BR" sz="2800" dirty="0"/>
              <a:t>Lei 8.213/91.</a:t>
            </a:r>
          </a:p>
          <a:p>
            <a:r>
              <a:rPr lang="pt-BR" sz="2800" dirty="0"/>
              <a:t>Art. 31. O valor mensal do auxílio-acidente integra o salário-de-contribuição, para fins de cálculo do salário-de-benefício de qualquer aposentadoria, observado, no que couber, o disposto no art. 29 e no art. 86, § 5º.</a:t>
            </a:r>
            <a:r>
              <a:rPr lang="pt-BR" sz="2800" i="1" dirty="0"/>
              <a:t>           </a:t>
            </a:r>
            <a:r>
              <a:rPr lang="pt-BR" sz="2800" dirty="0">
                <a:hlinkClick r:id="rId2"/>
              </a:rPr>
              <a:t>(Restabelecido com nova redação pela Lei nº 9.528, de 1997)</a:t>
            </a:r>
            <a:endParaRPr lang="pt-BR" sz="2800" dirty="0"/>
          </a:p>
          <a:p>
            <a:r>
              <a:rPr lang="pt-BR" sz="2800" dirty="0"/>
              <a:t/>
            </a:r>
            <a:br>
              <a:rPr lang="pt-BR" sz="2800" dirty="0"/>
            </a:br>
            <a:endParaRPr lang="pt-BR" sz="2800" dirty="0"/>
          </a:p>
        </p:txBody>
      </p:sp>
      <p:pic>
        <p:nvPicPr>
          <p:cNvPr id="4" name="Imagem 3">
            <a:extLst>
              <a:ext uri="{FF2B5EF4-FFF2-40B4-BE49-F238E27FC236}">
                <a16:creationId xmlns:a16="http://schemas.microsoft.com/office/drawing/2014/main" xmlns="" id="{A1B2079F-4835-49EA-9BEE-FA67EF1036B9}"/>
              </a:ext>
            </a:extLst>
          </p:cNvPr>
          <p:cNvPicPr>
            <a:picLocks noChangeAspect="1"/>
          </p:cNvPicPr>
          <p:nvPr/>
        </p:nvPicPr>
        <p:blipFill>
          <a:blip r:embed="rId3"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4"/>
              </a:rPr>
              <a:t>www.eadir.com.br</a:t>
            </a:r>
            <a:endParaRPr lang="pt-BR" sz="2800" dirty="0"/>
          </a:p>
        </p:txBody>
      </p:sp>
    </p:spTree>
    <p:extLst>
      <p:ext uri="{BB962C8B-B14F-4D97-AF65-F5344CB8AC3E}">
        <p14:creationId xmlns:p14="http://schemas.microsoft.com/office/powerpoint/2010/main" xmlns="" val="5329437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569126"/>
            <a:ext cx="11489634" cy="4832092"/>
          </a:xfrm>
          <a:prstGeom prst="rect">
            <a:avLst/>
          </a:prstGeom>
          <a:noFill/>
        </p:spPr>
        <p:txBody>
          <a:bodyPr wrap="square" rtlCol="0">
            <a:spAutoFit/>
          </a:bodyPr>
          <a:lstStyle/>
          <a:p>
            <a:r>
              <a:rPr lang="pt-BR" sz="2800" dirty="0"/>
              <a:t>Decreto 3.048/99.</a:t>
            </a:r>
          </a:p>
          <a:p>
            <a:r>
              <a:rPr lang="pt-BR" altLang="pt-BR" sz="2800" dirty="0">
                <a:solidFill>
                  <a:srgbClr val="000000"/>
                </a:solidFill>
                <a:latin typeface="Arial" panose="020B0604020202020204" pitchFamily="34" charset="0"/>
                <a:cs typeface="Arial" panose="020B0604020202020204" pitchFamily="34" charset="0"/>
              </a:rPr>
              <a:t>Art. 36, § 6</a:t>
            </a:r>
            <a:r>
              <a:rPr lang="pt-BR" altLang="pt-BR" sz="2800" dirty="0"/>
              <a:t>º</a:t>
            </a:r>
            <a:r>
              <a:rPr lang="pt-BR" altLang="pt-BR" sz="2800" dirty="0">
                <a:solidFill>
                  <a:srgbClr val="000000"/>
                </a:solidFill>
                <a:latin typeface="Arial" panose="020B0604020202020204" pitchFamily="34" charset="0"/>
                <a:cs typeface="Arial" panose="020B0604020202020204" pitchFamily="34" charset="0"/>
              </a:rPr>
              <a:t> Para o segurado especial que não contribui facultativamente, o disposto no inciso II será aplicado somando-se ao valor da aposentadoria a renda mensal do auxílio-acidente vigente na data de início da referida aposentadoria, não sendo, neste caso, aplicada a limitação contida no inciso I do § 2</a:t>
            </a:r>
            <a:r>
              <a:rPr lang="pt-BR" altLang="pt-BR" sz="2800" dirty="0"/>
              <a:t>º</a:t>
            </a:r>
            <a:r>
              <a:rPr lang="pt-BR" altLang="pt-BR" sz="2800" dirty="0">
                <a:solidFill>
                  <a:srgbClr val="000000"/>
                </a:solidFill>
                <a:latin typeface="Arial" panose="020B0604020202020204" pitchFamily="34" charset="0"/>
                <a:cs typeface="Arial" panose="020B0604020202020204" pitchFamily="34" charset="0"/>
              </a:rPr>
              <a:t> do art. 39 e do art. 183.</a:t>
            </a:r>
            <a:r>
              <a:rPr lang="pt-BR" altLang="pt-BR" sz="2800" dirty="0"/>
              <a:t> </a:t>
            </a:r>
            <a:endParaRPr lang="pt-BR" altLang="pt-BR" sz="2800" dirty="0">
              <a:latin typeface="Arial" panose="020B0604020202020204" pitchFamily="34" charset="0"/>
            </a:endParaRPr>
          </a:p>
          <a:p>
            <a:endParaRPr lang="pt-BR" sz="2800" dirty="0"/>
          </a:p>
          <a:p>
            <a:endParaRPr lang="pt-BR" sz="2800" dirty="0"/>
          </a:p>
          <a:p>
            <a:endParaRPr lang="pt-BR" sz="2800" dirty="0"/>
          </a:p>
          <a:p>
            <a:r>
              <a:rPr lang="pt-BR" sz="2800" dirty="0"/>
              <a:t/>
            </a:r>
            <a:br>
              <a:rPr lang="pt-BR" sz="2800" dirty="0"/>
            </a:br>
            <a:endParaRPr lang="pt-BR" sz="2800" dirty="0"/>
          </a:p>
        </p:txBody>
      </p:sp>
      <p:pic>
        <p:nvPicPr>
          <p:cNvPr id="4" name="Imagem 3">
            <a:extLst>
              <a:ext uri="{FF2B5EF4-FFF2-40B4-BE49-F238E27FC236}">
                <a16:creationId xmlns:a16="http://schemas.microsoft.com/office/drawing/2014/main" xmlns="" id="{94D12A3F-B237-4820-91E6-A285A5C11B27}"/>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7279360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305472"/>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326571" y="1136469"/>
            <a:ext cx="11592963" cy="8279190"/>
          </a:xfrm>
          <a:prstGeom prst="rect">
            <a:avLst/>
          </a:prstGeom>
          <a:noFill/>
        </p:spPr>
        <p:txBody>
          <a:bodyPr wrap="square" rtlCol="0">
            <a:spAutoFit/>
          </a:bodyPr>
          <a:lstStyle/>
          <a:p>
            <a:r>
              <a:rPr lang="pt-BR" sz="2800" dirty="0"/>
              <a:t>http://www.conjur.com.br/2015-jun-30/adicional-auxilio-terceiro-nao-requisitado</a:t>
            </a:r>
          </a:p>
          <a:p>
            <a:endParaRPr lang="pt-BR" sz="2800" dirty="0"/>
          </a:p>
          <a:p>
            <a:r>
              <a:rPr lang="pt-BR" sz="2800" dirty="0"/>
              <a:t>“É necessário salientar ainda que a própria administração previdenciária, em sua Instrução Normativa 45/2010, determina que a concessão do adicional independerá do prévio requerimento, se constatada pelo médico. Desta feita, causa estranheza que a autarquia busque agora a anulação de determinação da própria IN, elaborada por vários órgãos, dentre os quais INSS e sua Procuradoria”, escreveu o relator. </a:t>
            </a:r>
            <a:r>
              <a:rPr lang="pt-BR" sz="2800" i="1" dirty="0"/>
              <a:t>Com informações da Assessoria de Imprensa do CJF.</a:t>
            </a:r>
          </a:p>
          <a:p>
            <a:r>
              <a:rPr lang="pt-BR" sz="2800" dirty="0"/>
              <a:t>Relator: Bruno Leonardo Câmara </a:t>
            </a:r>
            <a:r>
              <a:rPr lang="pt-BR" sz="2800" dirty="0" err="1"/>
              <a:t>Carrá</a:t>
            </a:r>
            <a:endParaRPr lang="pt-BR" sz="2800" dirty="0"/>
          </a:p>
          <a:p>
            <a:r>
              <a:rPr lang="pt-BR" sz="2800" b="1" dirty="0"/>
              <a:t>Processo 5009084-74.2013.404.7100.</a:t>
            </a:r>
            <a:endParaRPr lang="pt-BR" sz="2800" dirty="0"/>
          </a:p>
          <a:p>
            <a:endParaRPr lang="pt-BR" sz="2800" dirty="0"/>
          </a:p>
          <a:p>
            <a:endParaRPr lang="pt-BR" sz="2800" dirty="0"/>
          </a:p>
          <a:p>
            <a:endParaRPr lang="pt-BR" sz="2800" dirty="0"/>
          </a:p>
          <a:p>
            <a:endParaRPr lang="pt-BR" sz="2800" dirty="0"/>
          </a:p>
          <a:p>
            <a:endParaRPr lang="pt-BR" sz="2800" dirty="0"/>
          </a:p>
          <a:p>
            <a:r>
              <a:rPr lang="pt-BR" sz="2800" dirty="0"/>
              <a:t/>
            </a:r>
            <a:br>
              <a:rPr lang="pt-BR" sz="2800" dirty="0"/>
            </a:br>
            <a:endParaRPr lang="pt-BR" sz="2800" dirty="0"/>
          </a:p>
        </p:txBody>
      </p:sp>
      <p:pic>
        <p:nvPicPr>
          <p:cNvPr id="4" name="Imagem 3">
            <a:extLst>
              <a:ext uri="{FF2B5EF4-FFF2-40B4-BE49-F238E27FC236}">
                <a16:creationId xmlns:a16="http://schemas.microsoft.com/office/drawing/2014/main" xmlns="" id="{32F554C6-23F8-4422-BFF9-C13247B0B122}"/>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5" name="Retângulo 4"/>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7919128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569126"/>
            <a:ext cx="11489634" cy="2800767"/>
          </a:xfrm>
          <a:prstGeom prst="rect">
            <a:avLst/>
          </a:prstGeom>
          <a:noFill/>
        </p:spPr>
        <p:txBody>
          <a:bodyPr wrap="square" rtlCol="0">
            <a:spAutoFit/>
          </a:bodyPr>
          <a:lstStyle/>
          <a:p>
            <a:pPr lvl="0" algn="just" eaLnBrk="0" fontAlgn="base" hangingPunct="0">
              <a:spcBef>
                <a:spcPct val="0"/>
              </a:spcBef>
              <a:spcAft>
                <a:spcPct val="0"/>
              </a:spcAft>
            </a:pPr>
            <a:r>
              <a:rPr lang="pt-BR" altLang="pt-BR" sz="3200" dirty="0">
                <a:solidFill>
                  <a:srgbClr val="494949"/>
                </a:solidFill>
                <a:latin typeface="Times New Roman" panose="02020603050405020304" pitchFamily="18" charset="0"/>
                <a:cs typeface="Times New Roman" panose="02020603050405020304" pitchFamily="18" charset="0"/>
              </a:rPr>
              <a:t>Então existiria um Direito Previdenciário Administrativo e um Direito Previdenciário Judicial?</a:t>
            </a:r>
            <a:endParaRPr lang="pt-BR" altLang="pt-BR" sz="32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6A1E8337-F892-4F32-B97A-11ACDF2B47A1}"/>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7628907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569126"/>
            <a:ext cx="11489634" cy="1815882"/>
          </a:xfrm>
          <a:prstGeom prst="rect">
            <a:avLst/>
          </a:prstGeom>
          <a:noFill/>
        </p:spPr>
        <p:txBody>
          <a:bodyPr wrap="square" rtlCol="0">
            <a:spAutoFit/>
          </a:bodyPr>
          <a:lstStyle/>
          <a:p>
            <a:pPr lvl="0" algn="just" eaLnBrk="0" fontAlgn="base" hangingPunct="0">
              <a:spcBef>
                <a:spcPct val="0"/>
              </a:spcBef>
              <a:spcAft>
                <a:spcPct val="0"/>
              </a:spcAft>
            </a:pPr>
            <a:r>
              <a:rPr lang="pt-BR" altLang="pt-BR" sz="2800" dirty="0">
                <a:solidFill>
                  <a:srgbClr val="494949"/>
                </a:solidFill>
                <a:latin typeface="Times New Roman" panose="02020603050405020304" pitchFamily="18" charset="0"/>
                <a:cs typeface="Times New Roman" panose="02020603050405020304" pitchFamily="18" charset="0"/>
              </a:rPr>
              <a:t>O laudo social do INSS já atestou a miserabilidade e o CNIS não apontava qualquer renda. Ainda assim, é necessária a realização da perícia social?</a:t>
            </a:r>
            <a:endParaRPr lang="pt-BR" altLang="pt-BR" sz="24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6A1E8337-F892-4F32-B97A-11ACDF2B47A1}"/>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1236798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569126"/>
            <a:ext cx="11489634" cy="5693866"/>
          </a:xfrm>
          <a:prstGeom prst="rect">
            <a:avLst/>
          </a:prstGeom>
          <a:noFill/>
        </p:spPr>
        <p:txBody>
          <a:bodyPr wrap="square" rtlCol="0">
            <a:spAutoFit/>
          </a:bodyPr>
          <a:lstStyle/>
          <a:p>
            <a:pPr lvl="0" algn="just" eaLnBrk="0" fontAlgn="base" hangingPunct="0">
              <a:spcBef>
                <a:spcPct val="0"/>
              </a:spcBef>
              <a:spcAft>
                <a:spcPct val="0"/>
              </a:spcAft>
            </a:pPr>
            <a:r>
              <a:rPr lang="pt-BR" altLang="pt-BR" sz="2800" dirty="0">
                <a:solidFill>
                  <a:srgbClr val="494949"/>
                </a:solidFill>
                <a:latin typeface="Times New Roman" panose="02020603050405020304" pitchFamily="18" charset="0"/>
                <a:cs typeface="Times New Roman" panose="02020603050405020304" pitchFamily="18" charset="0"/>
              </a:rPr>
              <a:t>9. O recurso inominado do INSS, de forma contraditória, limita-se a requerer perícia social a ser designada pelo juízo a fim de ser constatada a vulnerabilidade social. Ocorre que aceitar da Administração Pública argumentação que contradiz sua própria avaliação social seria causar incerteza ao jurisdicionado ou, no mínimo, descrença no poder judiciário, que estaria elidindo um direito que é garantido nos próprios balcões das repartições públicas.</a:t>
            </a:r>
            <a:endParaRPr lang="pt-BR" altLang="pt-BR" sz="2400" dirty="0"/>
          </a:p>
          <a:p>
            <a:pPr lvl="0" algn="just" eaLnBrk="0" fontAlgn="base" hangingPunct="0">
              <a:spcBef>
                <a:spcPct val="0"/>
              </a:spcBef>
              <a:spcAft>
                <a:spcPct val="0"/>
              </a:spcAft>
            </a:pPr>
            <a:r>
              <a:rPr lang="pt-BR" altLang="pt-BR" sz="2800" dirty="0">
                <a:solidFill>
                  <a:srgbClr val="494949"/>
                </a:solidFill>
                <a:latin typeface="Times New Roman" panose="02020603050405020304" pitchFamily="18" charset="0"/>
                <a:cs typeface="Times New Roman" panose="02020603050405020304" pitchFamily="18" charset="0"/>
              </a:rPr>
              <a:t>Segundo Anderson </a:t>
            </a:r>
            <a:r>
              <a:rPr lang="pt-BR" altLang="pt-BR" sz="2800" dirty="0" err="1">
                <a:solidFill>
                  <a:srgbClr val="494949"/>
                </a:solidFill>
                <a:latin typeface="Times New Roman" panose="02020603050405020304" pitchFamily="18" charset="0"/>
                <a:cs typeface="Times New Roman" panose="02020603050405020304" pitchFamily="18" charset="0"/>
              </a:rPr>
              <a:t>Schreiber</a:t>
            </a:r>
            <a:r>
              <a:rPr lang="pt-BR" altLang="pt-BR" sz="2800" dirty="0">
                <a:solidFill>
                  <a:srgbClr val="494949"/>
                </a:solidFill>
                <a:latin typeface="Times New Roman" panose="02020603050405020304" pitchFamily="18" charset="0"/>
                <a:cs typeface="Times New Roman" panose="02020603050405020304" pitchFamily="18" charset="0"/>
              </a:rPr>
              <a:t> (2005, p. 50 apud WALDRCIH, Rafael S., 2014, p. 125) a vedação ao comportamento contraditório não busca apenas coerência por si só, mas a proibição de despertar direitos que não podem ser garantidos. </a:t>
            </a:r>
            <a:r>
              <a:rPr lang="pt-BR" altLang="pt-BR" sz="2800" i="1" dirty="0" err="1">
                <a:solidFill>
                  <a:srgbClr val="494949"/>
                </a:solidFill>
                <a:latin typeface="Times New Roman" panose="02020603050405020304" pitchFamily="18" charset="0"/>
                <a:cs typeface="Times New Roman" panose="02020603050405020304" pitchFamily="18" charset="0"/>
              </a:rPr>
              <a:t>Verbis</a:t>
            </a:r>
            <a:r>
              <a:rPr lang="pt-BR" altLang="pt-BR" sz="2800" dirty="0">
                <a:solidFill>
                  <a:srgbClr val="494949"/>
                </a:solidFill>
                <a:latin typeface="Times New Roman" panose="02020603050405020304" pitchFamily="18" charset="0"/>
                <a:cs typeface="Times New Roman" panose="02020603050405020304" pitchFamily="18" charset="0"/>
              </a:rPr>
              <a:t>:</a:t>
            </a:r>
            <a:endParaRPr lang="pt-BR" altLang="pt-BR" sz="24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5132AF9E-F823-4C44-8B20-5D9EF17CA596}"/>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66277750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569126"/>
            <a:ext cx="11489634" cy="5693866"/>
          </a:xfrm>
          <a:prstGeom prst="rect">
            <a:avLst/>
          </a:prstGeom>
          <a:noFill/>
        </p:spPr>
        <p:txBody>
          <a:bodyPr wrap="square" rtlCol="0">
            <a:spAutoFit/>
          </a:bodyPr>
          <a:lstStyle/>
          <a:p>
            <a:pPr lvl="0" algn="just" eaLnBrk="0" fontAlgn="base" hangingPunct="0">
              <a:spcBef>
                <a:spcPct val="0"/>
              </a:spcBef>
              <a:spcAft>
                <a:spcPct val="0"/>
              </a:spcAft>
            </a:pPr>
            <a:r>
              <a:rPr lang="pt-BR" altLang="pt-BR" sz="2800" dirty="0">
                <a:solidFill>
                  <a:srgbClr val="494949"/>
                </a:solidFill>
                <a:latin typeface="Times New Roman" panose="02020603050405020304" pitchFamily="18" charset="0"/>
                <a:cs typeface="Times New Roman" panose="02020603050405020304" pitchFamily="18" charset="0"/>
              </a:rPr>
              <a:t>De fato, a proibição de comportamento contraditório não tem por fim a manutenção da coerência por si só, mas afigura-se razoável apenas quando e na medida em que a incoerência, a contradição aos próprios atos, possa violar expectativas despertadas em outrem e assim causar-lhes prejuízos. Mais que contra a simples coerência, atenta o “</a:t>
            </a:r>
            <a:r>
              <a:rPr lang="pt-BR" altLang="pt-BR" sz="2800" i="1" dirty="0" err="1">
                <a:solidFill>
                  <a:srgbClr val="494949"/>
                </a:solidFill>
                <a:latin typeface="Times New Roman" panose="02020603050405020304" pitchFamily="18" charset="0"/>
                <a:cs typeface="Times New Roman" panose="02020603050405020304" pitchFamily="18" charset="0"/>
              </a:rPr>
              <a:t>venire</a:t>
            </a:r>
            <a:r>
              <a:rPr lang="pt-BR" altLang="pt-BR" sz="2800" i="1" dirty="0">
                <a:solidFill>
                  <a:srgbClr val="494949"/>
                </a:solidFill>
                <a:latin typeface="Times New Roman" panose="02020603050405020304" pitchFamily="18" charset="0"/>
                <a:cs typeface="Times New Roman" panose="02020603050405020304" pitchFamily="18" charset="0"/>
              </a:rPr>
              <a:t> contra </a:t>
            </a:r>
            <a:r>
              <a:rPr lang="pt-BR" altLang="pt-BR" sz="2800" i="1" dirty="0" err="1">
                <a:solidFill>
                  <a:srgbClr val="494949"/>
                </a:solidFill>
                <a:latin typeface="Times New Roman" panose="02020603050405020304" pitchFamily="18" charset="0"/>
                <a:cs typeface="Times New Roman" panose="02020603050405020304" pitchFamily="18" charset="0"/>
              </a:rPr>
              <a:t>factum</a:t>
            </a:r>
            <a:r>
              <a:rPr lang="pt-BR" altLang="pt-BR" sz="2800" i="1" dirty="0">
                <a:solidFill>
                  <a:srgbClr val="494949"/>
                </a:solidFill>
                <a:latin typeface="Times New Roman" panose="02020603050405020304" pitchFamily="18" charset="0"/>
                <a:cs typeface="Times New Roman" panose="02020603050405020304" pitchFamily="18" charset="0"/>
              </a:rPr>
              <a:t> </a:t>
            </a:r>
            <a:r>
              <a:rPr lang="pt-BR" altLang="pt-BR" sz="2800" i="1" dirty="0" err="1">
                <a:solidFill>
                  <a:srgbClr val="494949"/>
                </a:solidFill>
                <a:latin typeface="Times New Roman" panose="02020603050405020304" pitchFamily="18" charset="0"/>
                <a:cs typeface="Times New Roman" panose="02020603050405020304" pitchFamily="18" charset="0"/>
              </a:rPr>
              <a:t>proprium</a:t>
            </a:r>
            <a:r>
              <a:rPr lang="pt-BR" altLang="pt-BR" sz="2800" dirty="0">
                <a:solidFill>
                  <a:srgbClr val="494949"/>
                </a:solidFill>
                <a:latin typeface="Times New Roman" panose="02020603050405020304" pitchFamily="18" charset="0"/>
                <a:cs typeface="Times New Roman" panose="02020603050405020304" pitchFamily="18" charset="0"/>
              </a:rPr>
              <a:t>” à confiança despertada na outra parte, ou em terceiros, de que o sentido objetivo daquele comportamento inicial seria mantido, e não contrariado.</a:t>
            </a:r>
            <a:endParaRPr lang="pt-BR" altLang="pt-BR" sz="2400" dirty="0"/>
          </a:p>
          <a:p>
            <a:pPr lvl="0" algn="just" eaLnBrk="0" fontAlgn="base" hangingPunct="0">
              <a:spcBef>
                <a:spcPct val="0"/>
              </a:spcBef>
              <a:spcAft>
                <a:spcPct val="0"/>
              </a:spcAft>
            </a:pPr>
            <a:r>
              <a:rPr lang="pt-BR" altLang="pt-BR" sz="2800" dirty="0">
                <a:solidFill>
                  <a:srgbClr val="494949"/>
                </a:solidFill>
                <a:latin typeface="Times New Roman" panose="02020603050405020304" pitchFamily="18" charset="0"/>
                <a:cs typeface="Times New Roman" panose="02020603050405020304" pitchFamily="18" charset="0"/>
              </a:rPr>
              <a:t>Nesse sentido, impõem relembrar a válida lição do eminente Ministro Rosado de Aguiar sobre o assunto:</a:t>
            </a:r>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2D975A52-A7EE-465D-A607-FEC8F8E619D6}"/>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40611102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43548" y="1254446"/>
            <a:ext cx="11489634" cy="7848302"/>
          </a:xfrm>
          <a:prstGeom prst="rect">
            <a:avLst/>
          </a:prstGeom>
          <a:noFill/>
        </p:spPr>
        <p:txBody>
          <a:bodyPr wrap="square" rtlCol="0">
            <a:spAutoFit/>
          </a:bodyPr>
          <a:lstStyle/>
          <a:p>
            <a:pPr lvl="0" algn="just" eaLnBrk="0" fontAlgn="base" hangingPunct="0">
              <a:spcBef>
                <a:spcPct val="0"/>
              </a:spcBef>
              <a:spcAft>
                <a:spcPct val="0"/>
              </a:spcAft>
            </a:pPr>
            <a:r>
              <a:rPr lang="pt-BR" altLang="pt-BR" sz="2800" dirty="0">
                <a:solidFill>
                  <a:srgbClr val="494949"/>
                </a:solidFill>
                <a:latin typeface="Times New Roman" panose="02020603050405020304" pitchFamily="18" charset="0"/>
                <a:cs typeface="Times New Roman" panose="02020603050405020304" pitchFamily="18" charset="0"/>
              </a:rPr>
              <a:t>O princípio da boa-fé deve ser atendido também pela administração pública, e até com mais razão por ela, e o seu comportamento nas relações com os cidadãos pode ser controlado pela teoria dos atos próprios, que não lhe permite voltar sobre os próprios passos depois de estabelecer relações em cuja seriedade os cidadãos confiam. (</a:t>
            </a:r>
            <a:r>
              <a:rPr lang="pt-BR" altLang="pt-BR" sz="2800" dirty="0" err="1">
                <a:solidFill>
                  <a:srgbClr val="494949"/>
                </a:solidFill>
                <a:latin typeface="Times New Roman" panose="02020603050405020304" pitchFamily="18" charset="0"/>
                <a:cs typeface="Times New Roman" panose="02020603050405020304" pitchFamily="18" charset="0"/>
              </a:rPr>
              <a:t>REsp</a:t>
            </a:r>
            <a:r>
              <a:rPr lang="pt-BR" altLang="pt-BR" sz="2800" dirty="0">
                <a:solidFill>
                  <a:srgbClr val="494949"/>
                </a:solidFill>
                <a:latin typeface="Times New Roman" panose="02020603050405020304" pitchFamily="18" charset="0"/>
                <a:cs typeface="Times New Roman" panose="02020603050405020304" pitchFamily="18" charset="0"/>
              </a:rPr>
              <a:t> 141.879/SP, </a:t>
            </a:r>
            <a:r>
              <a:rPr lang="pt-BR" altLang="pt-BR" sz="2800" dirty="0" err="1">
                <a:solidFill>
                  <a:srgbClr val="494949"/>
                </a:solidFill>
                <a:latin typeface="Times New Roman" panose="02020603050405020304" pitchFamily="18" charset="0"/>
                <a:cs typeface="Times New Roman" panose="02020603050405020304" pitchFamily="18" charset="0"/>
              </a:rPr>
              <a:t>Rel</a:t>
            </a:r>
            <a:r>
              <a:rPr lang="pt-BR" altLang="pt-BR" sz="2800" dirty="0">
                <a:solidFill>
                  <a:srgbClr val="494949"/>
                </a:solidFill>
                <a:latin typeface="Times New Roman" panose="02020603050405020304" pitchFamily="18" charset="0"/>
                <a:cs typeface="Times New Roman" panose="02020603050405020304" pitchFamily="18" charset="0"/>
              </a:rPr>
              <a:t>: Min. Rosado de Aguiar, DJ 22.06.1998)  </a:t>
            </a:r>
            <a:endParaRPr lang="pt-BR" altLang="pt-BR" sz="2400" dirty="0"/>
          </a:p>
          <a:p>
            <a:pPr lvl="0" algn="just" eaLnBrk="0" fontAlgn="base" hangingPunct="0">
              <a:spcBef>
                <a:spcPct val="0"/>
              </a:spcBef>
              <a:spcAft>
                <a:spcPct val="0"/>
              </a:spcAft>
            </a:pPr>
            <a:r>
              <a:rPr lang="pt-BR" altLang="pt-BR" sz="2800" dirty="0">
                <a:solidFill>
                  <a:srgbClr val="494949"/>
                </a:solidFill>
                <a:latin typeface="Times New Roman" panose="02020603050405020304" pitchFamily="18" charset="0"/>
                <a:cs typeface="Times New Roman" panose="02020603050405020304" pitchFamily="18" charset="0"/>
              </a:rPr>
              <a:t>O positivismo jurídico deve garantir também aos administrados a segurança nas relações jurídicas sobre as que estão imputados. Afinal, o judiciário não deve ser o último receptáculo de todas as demandas. A finalidade do poder administrativo é também evitar que toda demanda seja elucidada pelo controle jurisdicional.</a:t>
            </a:r>
            <a:endParaRPr lang="pt-BR" altLang="pt-BR" sz="4000" dirty="0">
              <a:latin typeface="Arial" panose="020B0604020202020204" pitchFamily="34" charset="0"/>
            </a:endParaRPr>
          </a:p>
          <a:p>
            <a:endParaRPr lang="pt-BR" sz="2800" dirty="0"/>
          </a:p>
          <a:p>
            <a:endParaRPr lang="pt-BR" sz="2800" dirty="0"/>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063F5F2E-69A2-4846-B63F-2FF89C10029B}"/>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3829819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093229"/>
            <a:ext cx="11489634" cy="6986528"/>
          </a:xfrm>
          <a:prstGeom prst="rect">
            <a:avLst/>
          </a:prstGeom>
          <a:noFill/>
        </p:spPr>
        <p:txBody>
          <a:bodyPr wrap="square" rtlCol="0">
            <a:spAutoFit/>
          </a:bodyPr>
          <a:lstStyle/>
          <a:p>
            <a:pPr lvl="0" algn="just" eaLnBrk="0" fontAlgn="base" hangingPunct="0">
              <a:spcBef>
                <a:spcPct val="0"/>
              </a:spcBef>
              <a:spcAft>
                <a:spcPct val="0"/>
              </a:spcAft>
            </a:pPr>
            <a:endParaRPr lang="pt-BR" sz="2800" dirty="0"/>
          </a:p>
          <a:p>
            <a:pPr lvl="0" algn="just" eaLnBrk="0" fontAlgn="base" hangingPunct="0">
              <a:spcBef>
                <a:spcPct val="0"/>
              </a:spcBef>
              <a:spcAft>
                <a:spcPct val="0"/>
              </a:spcAft>
            </a:pPr>
            <a:r>
              <a:rPr lang="pt-BR" sz="2800" dirty="0"/>
              <a:t>1. Estabelecendo a autarquia previdenciária, em instrução normativa, que até 5/3/1997 o índice de ruído a ser considerado é 80 decibéis e após essa data 90 decibéis, não fazendo qualquer ressalva com relação aos períodos em que os decretos regulamentadores anteriores exigiram os 90 decibéis, judicialmente há de se dar a mesma solução administrativa, sob pena de tratar com desigualdade segurados que se encontram em situações idênticas. 2. Embargos de divergência rejeitados (STJ - </a:t>
            </a:r>
            <a:r>
              <a:rPr lang="pt-BR" sz="2800" dirty="0" err="1"/>
              <a:t>EREsp</a:t>
            </a:r>
            <a:r>
              <a:rPr lang="pt-BR" sz="2800" dirty="0"/>
              <a:t>: 412.351 RS 2004/0017645-6, Relator: Ministro PAULO GALLOTTI, Data de Julgamento: 27/04/2005,  S3 - TERCEIRA SEÇÃO, Data de Publicação: DJ 23.05.2005 p. 146)</a:t>
            </a:r>
          </a:p>
          <a:p>
            <a:endParaRPr lang="pt-BR" sz="2800" dirty="0"/>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135ED8-B048-4D7E-9EF9-B0374D793A64}"/>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8639696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093229"/>
            <a:ext cx="11489634" cy="2246769"/>
          </a:xfrm>
          <a:prstGeom prst="rect">
            <a:avLst/>
          </a:prstGeom>
          <a:noFill/>
        </p:spPr>
        <p:txBody>
          <a:bodyPr wrap="square" rtlCol="0">
            <a:spAutoFit/>
          </a:bodyPr>
          <a:lstStyle/>
          <a:p>
            <a:r>
              <a:rPr lang="en-US" sz="2800" dirty="0"/>
              <a:t>Art. 18, </a:t>
            </a:r>
            <a:r>
              <a:rPr lang="pt-BR" sz="2800" dirty="0"/>
              <a:t>§ 1º Só poderão beneficiar-se do auxílio-acidente e das disposições especiais relativas a acidente do trabalho os segurados e respectivos dependentes mencionados nos incisos I, VI e VII do art. 11 desta lei, bem como os presidiários que exerçam atividade remunerada.</a:t>
            </a:r>
          </a:p>
          <a:p>
            <a:endParaRPr lang="en-US"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135ED8-B048-4D7E-9EF9-B0374D793A64}"/>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86396965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093229"/>
            <a:ext cx="11489634" cy="8279190"/>
          </a:xfrm>
          <a:prstGeom prst="rect">
            <a:avLst/>
          </a:prstGeom>
          <a:noFill/>
        </p:spPr>
        <p:txBody>
          <a:bodyPr wrap="square" rtlCol="0">
            <a:spAutoFit/>
          </a:bodyPr>
          <a:lstStyle/>
          <a:p>
            <a:r>
              <a:rPr lang="en-US" sz="2800" dirty="0"/>
              <a:t>Art. 39, </a:t>
            </a:r>
            <a:r>
              <a:rPr lang="pt-BR" sz="2800" dirty="0"/>
              <a:t>I - de aposentadoria por idade ou por invalidez, de auxílio-doença, de auxílio-reclusão ou de pensão, no valor de 1 (um) salário mínimo, desde que comprove o exercício de atividade rural, ainda que de forma descontínua, no período, imediatamente anterior ao requerimento do benefício, igual ao número de meses correspondentes à carência do benefício requerido; ou</a:t>
            </a:r>
          </a:p>
          <a:p>
            <a:endParaRPr lang="pt-BR" sz="2800" dirty="0"/>
          </a:p>
          <a:p>
            <a:r>
              <a:rPr lang="pt-BR" sz="2800" dirty="0"/>
              <a:t>I - de aposentadoria por idade ou por invalidez, de auxílio-doença, de auxílio-reclusão ou de pensão, no valor de 1 (um) salário mínimo, e de auxílio-acidente, conforme disposto no art. 86, desde que comprove o exercício de atividade rural, ainda que de forma descontínua, no período, imediatamente anterior ao requerimento do benefício, igual ao número de meses correspondentes à carência do benefício requerido; ou                </a:t>
            </a:r>
            <a:r>
              <a:rPr lang="pt-BR" sz="2800" dirty="0">
                <a:hlinkClick r:id="rId2"/>
              </a:rPr>
              <a:t>(Redação dada pela Lei nº 12.873, de 2013)</a:t>
            </a:r>
            <a:endParaRPr lang="pt-BR" sz="2800" dirty="0"/>
          </a:p>
          <a:p>
            <a:endParaRPr lang="pt-BR" sz="2800" dirty="0"/>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135ED8-B048-4D7E-9EF9-B0374D793A64}"/>
              </a:ext>
            </a:extLst>
          </p:cNvPr>
          <p:cNvPicPr>
            <a:picLocks noChangeAspect="1"/>
          </p:cNvPicPr>
          <p:nvPr/>
        </p:nvPicPr>
        <p:blipFill>
          <a:blip r:embed="rId3" cstate="print"/>
          <a:stretch>
            <a:fillRect/>
          </a:stretch>
        </p:blipFill>
        <p:spPr>
          <a:xfrm>
            <a:off x="11508378" y="71846"/>
            <a:ext cx="666206" cy="920365"/>
          </a:xfrm>
          <a:prstGeom prst="rect">
            <a:avLst/>
          </a:prstGeom>
        </p:spPr>
      </p:pic>
      <p:sp>
        <p:nvSpPr>
          <p:cNvPr id="7" name="Retângulo 6"/>
          <p:cNvSpPr/>
          <p:nvPr/>
        </p:nvSpPr>
        <p:spPr>
          <a:xfrm>
            <a:off x="4493499" y="6052849"/>
            <a:ext cx="2857001" cy="523220"/>
          </a:xfrm>
          <a:prstGeom prst="rect">
            <a:avLst/>
          </a:prstGeom>
        </p:spPr>
        <p:txBody>
          <a:bodyPr wrap="none">
            <a:spAutoFit/>
          </a:bodyPr>
          <a:lstStyle/>
          <a:p>
            <a:r>
              <a:rPr lang="pt-BR" sz="2800" dirty="0">
                <a:hlinkClick r:id="rId4"/>
              </a:rPr>
              <a:t>www.eadir.com.br</a:t>
            </a:r>
            <a:endParaRPr lang="pt-BR" sz="2800" dirty="0"/>
          </a:p>
        </p:txBody>
      </p:sp>
    </p:spTree>
    <p:extLst>
      <p:ext uri="{BB962C8B-B14F-4D97-AF65-F5344CB8AC3E}">
        <p14:creationId xmlns:p14="http://schemas.microsoft.com/office/powerpoint/2010/main" xmlns="" val="8639696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093229"/>
            <a:ext cx="11489634" cy="8279190"/>
          </a:xfrm>
          <a:prstGeom prst="rect">
            <a:avLst/>
          </a:prstGeom>
          <a:noFill/>
        </p:spPr>
        <p:txBody>
          <a:bodyPr wrap="square" rtlCol="0">
            <a:spAutoFit/>
          </a:bodyPr>
          <a:lstStyle/>
          <a:p>
            <a:r>
              <a:rPr lang="pt-BR" sz="2800" dirty="0"/>
              <a:t>RECURSO ESPECIAL Nº 1.361.410 - RS (2013/0009861-4) </a:t>
            </a:r>
          </a:p>
          <a:p>
            <a:r>
              <a:rPr lang="pt-BR" sz="2800" dirty="0"/>
              <a:t>RELATOR : MINISTRO BENEDITO GONÇALVES</a:t>
            </a:r>
          </a:p>
          <a:p>
            <a:r>
              <a:rPr lang="pt-BR" sz="2800" dirty="0"/>
              <a:t>PREVIDENCIÁRIO. RECURSO ESPECIAL. </a:t>
            </a:r>
            <a:r>
              <a:rPr lang="pt-BR" sz="2800" b="1" dirty="0"/>
              <a:t>AUXÍLIO-ACIDENTE. CONCESSÃO A SEGURADO ESPECIAL. INFORTÚNIO OCORRIDO ANTES DA EDIÇÃO DA LEI N. 12.873/2013</a:t>
            </a:r>
            <a:r>
              <a:rPr lang="pt-BR" sz="2800" dirty="0"/>
              <a:t>, QUE ACRESCENTOU O BENEFÍCIO NO INCISO I DO ARTIGO 39 DA LEI N. 8.213/91. DESNECESSIDADE DE COMPROVAÇÃO DA CONTRIBUIÇÃO PREVIDENCIÁRIA NA QUALIDADE DE SEGURADO FACULTATIVO. 1. Para fins do que dispõe o artigo 543-C do CPC, define-se: O segurado especial, cujo acidente ou moléstia é anterior à vigência da Lei n. 12.873/2013, que alterou a redação do inciso I do artigo 39 da Lei n. 8.213/91, não precisa comprovar o recolhimento de contribuição como segurado facultativo para ter direito ao auxílio-acidente. 2. Recurso especial provido. Acórdão sujeito à sistemática do art. 543-C do CPC e da Resolução STJ n. 08/2008.</a:t>
            </a:r>
          </a:p>
          <a:p>
            <a:endParaRPr lang="pt-BR" sz="2800" dirty="0"/>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135ED8-B048-4D7E-9EF9-B0374D793A64}"/>
              </a:ext>
            </a:extLst>
          </p:cNvPr>
          <p:cNvPicPr>
            <a:picLocks noChangeAspect="1"/>
          </p:cNvPicPr>
          <p:nvPr/>
        </p:nvPicPr>
        <p:blipFill>
          <a:blip r:embed="rId2" cstate="print"/>
          <a:stretch>
            <a:fillRect/>
          </a:stretch>
        </p:blipFill>
        <p:spPr>
          <a:xfrm>
            <a:off x="11508378" y="71846"/>
            <a:ext cx="666206" cy="920365"/>
          </a:xfrm>
          <a:prstGeom prst="rect">
            <a:avLst/>
          </a:prstGeom>
        </p:spPr>
      </p:pic>
    </p:spTree>
    <p:extLst>
      <p:ext uri="{BB962C8B-B14F-4D97-AF65-F5344CB8AC3E}">
        <p14:creationId xmlns:p14="http://schemas.microsoft.com/office/powerpoint/2010/main" xmlns="" val="23626798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423449"/>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429900" y="1093229"/>
            <a:ext cx="11489634" cy="6986528"/>
          </a:xfrm>
          <a:prstGeom prst="rect">
            <a:avLst/>
          </a:prstGeom>
          <a:noFill/>
        </p:spPr>
        <p:txBody>
          <a:bodyPr wrap="square" rtlCol="0">
            <a:spAutoFit/>
          </a:bodyPr>
          <a:lstStyle/>
          <a:p>
            <a:pPr indent="449263" algn="just">
              <a:spcAft>
                <a:spcPct val="0"/>
              </a:spcAft>
              <a:defRPr/>
            </a:pPr>
            <a:r>
              <a:rPr lang="en-GB" altLang="pt-BR" sz="2800" b="1" dirty="0">
                <a:latin typeface="Arial" panose="020B0604020202020204" pitchFamily="34" charset="0"/>
                <a:cs typeface="Arial" panose="020B0604020202020204" pitchFamily="34" charset="0"/>
              </a:rPr>
              <a:t>Ora, se o Instituto de </a:t>
            </a:r>
            <a:r>
              <a:rPr lang="en-GB" altLang="pt-BR" sz="2800" b="1" dirty="0" err="1">
                <a:latin typeface="Arial" panose="020B0604020202020204" pitchFamily="34" charset="0"/>
                <a:cs typeface="Arial" panose="020B0604020202020204" pitchFamily="34" charset="0"/>
              </a:rPr>
              <a:t>Previdência</a:t>
            </a:r>
            <a:r>
              <a:rPr lang="en-GB" altLang="pt-BR" sz="2800" b="1" dirty="0">
                <a:latin typeface="Arial" panose="020B0604020202020204" pitchFamily="34" charset="0"/>
                <a:cs typeface="Arial" panose="020B0604020202020204" pitchFamily="34" charset="0"/>
              </a:rPr>
              <a:t> Social, </a:t>
            </a:r>
            <a:r>
              <a:rPr lang="en-GB" altLang="pt-BR" sz="2800" b="1" dirty="0" err="1">
                <a:latin typeface="Arial" panose="020B0604020202020204" pitchFamily="34" charset="0"/>
                <a:cs typeface="Arial" panose="020B0604020202020204" pitchFamily="34" charset="0"/>
              </a:rPr>
              <a:t>em</a:t>
            </a:r>
            <a:r>
              <a:rPr lang="en-GB" altLang="pt-BR" sz="2800" b="1" dirty="0">
                <a:latin typeface="Arial" panose="020B0604020202020204" pitchFamily="34" charset="0"/>
                <a:cs typeface="Arial" panose="020B0604020202020204" pitchFamily="34" charset="0"/>
              </a:rPr>
              <a:t> </a:t>
            </a:r>
            <a:r>
              <a:rPr lang="en-GB" altLang="pt-BR" sz="2800" b="1" dirty="0" err="1">
                <a:latin typeface="Arial" panose="020B0604020202020204" pitchFamily="34" charset="0"/>
                <a:cs typeface="Arial" panose="020B0604020202020204" pitchFamily="34" charset="0"/>
              </a:rPr>
              <a:t>interpretação</a:t>
            </a:r>
            <a:r>
              <a:rPr lang="en-GB" altLang="pt-BR" sz="2800" b="1" dirty="0">
                <a:latin typeface="Arial" panose="020B0604020202020204" pitchFamily="34" charset="0"/>
                <a:cs typeface="Arial" panose="020B0604020202020204" pitchFamily="34" charset="0"/>
              </a:rPr>
              <a:t> </a:t>
            </a:r>
            <a:r>
              <a:rPr lang="en-GB" altLang="pt-BR" sz="2800" b="1" dirty="0" err="1">
                <a:latin typeface="Arial" panose="020B0604020202020204" pitchFamily="34" charset="0"/>
                <a:cs typeface="Arial" panose="020B0604020202020204" pitchFamily="34" charset="0"/>
              </a:rPr>
              <a:t>favorável</a:t>
            </a:r>
            <a:r>
              <a:rPr lang="en-GB" altLang="pt-BR" sz="2800" b="1" dirty="0">
                <a:latin typeface="Arial" panose="020B0604020202020204" pitchFamily="34" charset="0"/>
                <a:cs typeface="Arial" panose="020B0604020202020204" pitchFamily="34" charset="0"/>
              </a:rPr>
              <a:t> da Lei de </a:t>
            </a:r>
            <a:r>
              <a:rPr lang="en-GB" altLang="pt-BR" sz="2800" b="1" dirty="0" err="1">
                <a:latin typeface="Arial" panose="020B0604020202020204" pitchFamily="34" charset="0"/>
                <a:cs typeface="Arial" panose="020B0604020202020204" pitchFamily="34" charset="0"/>
              </a:rPr>
              <a:t>Benefícios</a:t>
            </a:r>
            <a:r>
              <a:rPr lang="en-GB" altLang="pt-BR" sz="2800" b="1" dirty="0">
                <a:latin typeface="Arial" panose="020B0604020202020204" pitchFamily="34" charset="0"/>
                <a:cs typeface="Arial" panose="020B0604020202020204" pitchFamily="34" charset="0"/>
              </a:rPr>
              <a:t>, </a:t>
            </a:r>
            <a:r>
              <a:rPr lang="en-GB" altLang="pt-BR" sz="2800" b="1" dirty="0" err="1">
                <a:latin typeface="Arial" panose="020B0604020202020204" pitchFamily="34" charset="0"/>
                <a:cs typeface="Arial" panose="020B0604020202020204" pitchFamily="34" charset="0"/>
              </a:rPr>
              <a:t>está</a:t>
            </a:r>
            <a:r>
              <a:rPr lang="en-GB" altLang="pt-BR" sz="2800" b="1" dirty="0">
                <a:latin typeface="Arial" panose="020B0604020202020204" pitchFamily="34" charset="0"/>
                <a:cs typeface="Arial" panose="020B0604020202020204" pitchFamily="34" charset="0"/>
              </a:rPr>
              <a:t> a </a:t>
            </a:r>
            <a:r>
              <a:rPr lang="en-GB" altLang="pt-BR" sz="2800" b="1" dirty="0" err="1">
                <a:latin typeface="Arial" panose="020B0604020202020204" pitchFamily="34" charset="0"/>
                <a:cs typeface="Arial" panose="020B0604020202020204" pitchFamily="34" charset="0"/>
              </a:rPr>
              <a:t>reconhecer</a:t>
            </a:r>
            <a:r>
              <a:rPr lang="en-GB" altLang="pt-BR" sz="2800" b="1" dirty="0">
                <a:latin typeface="Arial" panose="020B0604020202020204" pitchFamily="34" charset="0"/>
                <a:cs typeface="Arial" panose="020B0604020202020204" pitchFamily="34" charset="0"/>
              </a:rPr>
              <a:t> um </a:t>
            </a:r>
            <a:r>
              <a:rPr lang="en-GB" altLang="pt-BR" sz="2800" b="1" dirty="0" err="1">
                <a:latin typeface="Arial" panose="020B0604020202020204" pitchFamily="34" charset="0"/>
                <a:cs typeface="Arial" panose="020B0604020202020204" pitchFamily="34" charset="0"/>
              </a:rPr>
              <a:t>direito</a:t>
            </a:r>
            <a:r>
              <a:rPr lang="en-GB" altLang="pt-BR" sz="2800" b="1" dirty="0">
                <a:latin typeface="Arial" panose="020B0604020202020204" pitchFamily="34" charset="0"/>
                <a:cs typeface="Arial" panose="020B0604020202020204" pitchFamily="34" charset="0"/>
              </a:rPr>
              <a:t> </a:t>
            </a:r>
            <a:r>
              <a:rPr lang="en-GB" altLang="pt-BR" sz="2800" b="1" dirty="0" err="1">
                <a:latin typeface="Arial" panose="020B0604020202020204" pitchFamily="34" charset="0"/>
                <a:cs typeface="Arial" panose="020B0604020202020204" pitchFamily="34" charset="0"/>
              </a:rPr>
              <a:t>pré-existente</a:t>
            </a:r>
            <a:r>
              <a:rPr lang="en-GB" altLang="pt-BR" sz="2800" b="1" dirty="0">
                <a:latin typeface="Arial" panose="020B0604020202020204" pitchFamily="34" charset="0"/>
                <a:cs typeface="Arial" panose="020B0604020202020204" pitchFamily="34" charset="0"/>
              </a:rPr>
              <a:t>, </a:t>
            </a:r>
            <a:r>
              <a:rPr lang="en-GB" altLang="pt-BR" sz="2800" b="1" dirty="0" err="1">
                <a:latin typeface="Arial" panose="020B0604020202020204" pitchFamily="34" charset="0"/>
                <a:cs typeface="Arial" panose="020B0604020202020204" pitchFamily="34" charset="0"/>
              </a:rPr>
              <a:t>deve</a:t>
            </a:r>
            <a:r>
              <a:rPr lang="en-GB" altLang="pt-BR" sz="2800" b="1" dirty="0">
                <a:latin typeface="Arial" panose="020B0604020202020204" pitchFamily="34" charset="0"/>
                <a:cs typeface="Arial" panose="020B0604020202020204" pitchFamily="34" charset="0"/>
              </a:rPr>
              <a:t> </a:t>
            </a:r>
            <a:r>
              <a:rPr lang="en-GB" altLang="pt-BR" sz="2800" b="1" dirty="0" err="1">
                <a:latin typeface="Arial" panose="020B0604020202020204" pitchFamily="34" charset="0"/>
                <a:cs typeface="Arial" panose="020B0604020202020204" pitchFamily="34" charset="0"/>
              </a:rPr>
              <a:t>dar-lhe</a:t>
            </a:r>
            <a:r>
              <a:rPr lang="en-GB" altLang="pt-BR" sz="2800" b="1" dirty="0">
                <a:latin typeface="Arial" panose="020B0604020202020204" pitchFamily="34" charset="0"/>
                <a:cs typeface="Arial" panose="020B0604020202020204" pitchFamily="34" charset="0"/>
              </a:rPr>
              <a:t> </a:t>
            </a:r>
            <a:r>
              <a:rPr lang="en-GB" altLang="pt-BR" sz="2800" b="1" dirty="0" err="1">
                <a:latin typeface="Arial" panose="020B0604020202020204" pitchFamily="34" charset="0"/>
                <a:cs typeface="Arial" panose="020B0604020202020204" pitchFamily="34" charset="0"/>
              </a:rPr>
              <a:t>cumprimento</a:t>
            </a:r>
            <a:r>
              <a:rPr lang="en-GB" altLang="pt-BR" sz="2800" b="1" dirty="0">
                <a:latin typeface="Arial" panose="020B0604020202020204" pitchFamily="34" charset="0"/>
                <a:cs typeface="Arial" panose="020B0604020202020204" pitchFamily="34" charset="0"/>
              </a:rPr>
              <a:t>, e </a:t>
            </a:r>
            <a:r>
              <a:rPr lang="en-GB" altLang="pt-BR" sz="2800" b="1" dirty="0" err="1">
                <a:latin typeface="Arial" panose="020B0604020202020204" pitchFamily="34" charset="0"/>
                <a:cs typeface="Arial" panose="020B0604020202020204" pitchFamily="34" charset="0"/>
              </a:rPr>
              <a:t>não</a:t>
            </a:r>
            <a:r>
              <a:rPr lang="en-GB" altLang="pt-BR" sz="2800" b="1" dirty="0">
                <a:latin typeface="Arial" panose="020B0604020202020204" pitchFamily="34" charset="0"/>
                <a:cs typeface="Arial" panose="020B0604020202020204" pitchFamily="34" charset="0"/>
              </a:rPr>
              <a:t> </a:t>
            </a:r>
            <a:r>
              <a:rPr lang="en-GB" altLang="pt-BR" sz="2800" b="1" dirty="0" err="1">
                <a:latin typeface="Arial" panose="020B0604020202020204" pitchFamily="34" charset="0"/>
                <a:cs typeface="Arial" panose="020B0604020202020204" pitchFamily="34" charset="0"/>
              </a:rPr>
              <a:t>contestá</a:t>
            </a:r>
            <a:r>
              <a:rPr lang="en-GB" altLang="pt-BR" sz="2800" b="1" dirty="0">
                <a:latin typeface="Arial" panose="020B0604020202020204" pitchFamily="34" charset="0"/>
                <a:cs typeface="Arial" panose="020B0604020202020204" pitchFamily="34" charset="0"/>
              </a:rPr>
              <a:t>-lo </a:t>
            </a:r>
            <a:r>
              <a:rPr lang="en-GB" altLang="pt-BR" sz="2800" b="1" dirty="0" err="1">
                <a:latin typeface="Arial" panose="020B0604020202020204" pitchFamily="34" charset="0"/>
                <a:cs typeface="Arial" panose="020B0604020202020204" pitchFamily="34" charset="0"/>
              </a:rPr>
              <a:t>judicialmente</a:t>
            </a:r>
            <a:r>
              <a:rPr lang="en-GB" altLang="pt-BR" sz="2800" b="1" dirty="0">
                <a:latin typeface="Arial" panose="020B0604020202020204" pitchFamily="34" charset="0"/>
                <a:cs typeface="Arial" panose="020B0604020202020204" pitchFamily="34" charset="0"/>
              </a:rPr>
              <a:t>, </a:t>
            </a:r>
            <a:r>
              <a:rPr lang="en-GB" altLang="pt-BR" sz="2800" b="1" dirty="0" err="1">
                <a:solidFill>
                  <a:srgbClr val="FF0000"/>
                </a:solidFill>
                <a:latin typeface="Arial" panose="020B0604020202020204" pitchFamily="34" charset="0"/>
                <a:cs typeface="Arial" panose="020B0604020202020204" pitchFamily="34" charset="0"/>
              </a:rPr>
              <a:t>uma</a:t>
            </a:r>
            <a:r>
              <a:rPr lang="en-GB" altLang="pt-BR" sz="2800" b="1" dirty="0">
                <a:solidFill>
                  <a:srgbClr val="FF0000"/>
                </a:solidFill>
                <a:latin typeface="Arial" panose="020B0604020202020204" pitchFamily="34" charset="0"/>
                <a:cs typeface="Arial" panose="020B0604020202020204" pitchFamily="34" charset="0"/>
              </a:rPr>
              <a:t> </a:t>
            </a:r>
            <a:r>
              <a:rPr lang="en-GB" altLang="pt-BR" sz="2800" b="1" dirty="0" err="1">
                <a:solidFill>
                  <a:srgbClr val="FF0000"/>
                </a:solidFill>
                <a:latin typeface="Arial" panose="020B0604020202020204" pitchFamily="34" charset="0"/>
                <a:cs typeface="Arial" panose="020B0604020202020204" pitchFamily="34" charset="0"/>
              </a:rPr>
              <a:t>vez</a:t>
            </a:r>
            <a:r>
              <a:rPr lang="en-GB" altLang="pt-BR" sz="2800" b="1" dirty="0">
                <a:solidFill>
                  <a:srgbClr val="FF0000"/>
                </a:solidFill>
                <a:latin typeface="Arial" panose="020B0604020202020204" pitchFamily="34" charset="0"/>
                <a:cs typeface="Arial" panose="020B0604020202020204" pitchFamily="34" charset="0"/>
              </a:rPr>
              <a:t> que </a:t>
            </a:r>
            <a:r>
              <a:rPr lang="en-GB" altLang="pt-BR" sz="2800" b="1" dirty="0" err="1">
                <a:solidFill>
                  <a:srgbClr val="FF0000"/>
                </a:solidFill>
                <a:latin typeface="Arial" panose="020B0604020202020204" pitchFamily="34" charset="0"/>
                <a:cs typeface="Arial" panose="020B0604020202020204" pitchFamily="34" charset="0"/>
              </a:rPr>
              <a:t>praticou</a:t>
            </a:r>
            <a:r>
              <a:rPr lang="en-GB" altLang="pt-BR" sz="2800" b="1" dirty="0">
                <a:solidFill>
                  <a:srgbClr val="FF0000"/>
                </a:solidFill>
                <a:latin typeface="Arial" panose="020B0604020202020204" pitchFamily="34" charset="0"/>
                <a:cs typeface="Arial" panose="020B0604020202020204" pitchFamily="34" charset="0"/>
              </a:rPr>
              <a:t> </a:t>
            </a:r>
            <a:r>
              <a:rPr lang="en-GB" altLang="pt-BR" sz="2800" b="1" dirty="0" err="1">
                <a:solidFill>
                  <a:srgbClr val="FF0000"/>
                </a:solidFill>
                <a:latin typeface="Arial" panose="020B0604020202020204" pitchFamily="34" charset="0"/>
                <a:cs typeface="Arial" panose="020B0604020202020204" pitchFamily="34" charset="0"/>
              </a:rPr>
              <a:t>ato</a:t>
            </a:r>
            <a:r>
              <a:rPr lang="en-GB" altLang="pt-BR" sz="2800" b="1" dirty="0">
                <a:solidFill>
                  <a:srgbClr val="FF0000"/>
                </a:solidFill>
                <a:latin typeface="Arial" panose="020B0604020202020204" pitchFamily="34" charset="0"/>
                <a:cs typeface="Arial" panose="020B0604020202020204" pitchFamily="34" charset="0"/>
              </a:rPr>
              <a:t> </a:t>
            </a:r>
            <a:r>
              <a:rPr lang="en-GB" altLang="pt-BR" sz="2800" b="1" dirty="0" err="1">
                <a:solidFill>
                  <a:srgbClr val="FF0000"/>
                </a:solidFill>
                <a:latin typeface="Arial" panose="020B0604020202020204" pitchFamily="34" charset="0"/>
                <a:cs typeface="Arial" panose="020B0604020202020204" pitchFamily="34" charset="0"/>
              </a:rPr>
              <a:t>incompatível</a:t>
            </a:r>
            <a:r>
              <a:rPr lang="en-GB" altLang="pt-BR" sz="2800" b="1" dirty="0">
                <a:solidFill>
                  <a:srgbClr val="FF0000"/>
                </a:solidFill>
                <a:latin typeface="Arial" panose="020B0604020202020204" pitchFamily="34" charset="0"/>
                <a:cs typeface="Arial" panose="020B0604020202020204" pitchFamily="34" charset="0"/>
              </a:rPr>
              <a:t> com o </a:t>
            </a:r>
            <a:r>
              <a:rPr lang="en-GB" altLang="pt-BR" sz="2800" b="1" dirty="0" err="1">
                <a:solidFill>
                  <a:srgbClr val="FF0000"/>
                </a:solidFill>
                <a:latin typeface="Arial" panose="020B0604020202020204" pitchFamily="34" charset="0"/>
                <a:cs typeface="Arial" panose="020B0604020202020204" pitchFamily="34" charset="0"/>
              </a:rPr>
              <a:t>direito</a:t>
            </a:r>
            <a:r>
              <a:rPr lang="en-GB" altLang="pt-BR" sz="2800" b="1" dirty="0">
                <a:solidFill>
                  <a:srgbClr val="FF0000"/>
                </a:solidFill>
                <a:latin typeface="Arial" panose="020B0604020202020204" pitchFamily="34" charset="0"/>
                <a:cs typeface="Arial" panose="020B0604020202020204" pitchFamily="34" charset="0"/>
              </a:rPr>
              <a:t> de </a:t>
            </a:r>
            <a:r>
              <a:rPr lang="en-GB" altLang="pt-BR" sz="2800" b="1" dirty="0" err="1">
                <a:solidFill>
                  <a:srgbClr val="FF0000"/>
                </a:solidFill>
                <a:latin typeface="Arial" panose="020B0604020202020204" pitchFamily="34" charset="0"/>
                <a:cs typeface="Arial" panose="020B0604020202020204" pitchFamily="34" charset="0"/>
              </a:rPr>
              <a:t>recorrer</a:t>
            </a:r>
            <a:r>
              <a:rPr lang="en-GB" altLang="pt-BR" sz="2800" b="1" dirty="0">
                <a:solidFill>
                  <a:srgbClr val="FF0000"/>
                </a:solidFill>
                <a:latin typeface="Arial" panose="020B0604020202020204" pitchFamily="34" charset="0"/>
                <a:cs typeface="Arial" panose="020B0604020202020204" pitchFamily="34" charset="0"/>
              </a:rPr>
              <a:t>. </a:t>
            </a:r>
            <a:r>
              <a:rPr lang="en-GB" altLang="pt-BR" sz="2800" dirty="0">
                <a:latin typeface="Arial" panose="020B0604020202020204" pitchFamily="34" charset="0"/>
                <a:cs typeface="Arial" panose="020B0604020202020204" pitchFamily="34" charset="0"/>
              </a:rPr>
              <a:t>(</a:t>
            </a:r>
            <a:r>
              <a:rPr lang="en-GB" altLang="pt-BR" sz="2800" dirty="0" err="1">
                <a:latin typeface="Arial" panose="020B0604020202020204" pitchFamily="34" charset="0"/>
                <a:cs typeface="Arial" panose="020B0604020202020204" pitchFamily="34" charset="0"/>
              </a:rPr>
              <a:t>grifo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nosso</a:t>
            </a:r>
            <a:r>
              <a:rPr lang="en-GB" altLang="pt-BR" sz="2800" dirty="0">
                <a:latin typeface="Arial" panose="020B0604020202020204" pitchFamily="34" charset="0"/>
                <a:cs typeface="Arial" panose="020B0604020202020204" pitchFamily="34" charset="0"/>
              </a:rPr>
              <a:t>)</a:t>
            </a:r>
            <a:endParaRPr lang="en-GB" altLang="pt-BR" sz="2800" dirty="0">
              <a:latin typeface="Arial" panose="020B0604020202020204" pitchFamily="34" charset="0"/>
            </a:endParaRPr>
          </a:p>
          <a:p>
            <a:pPr algn="just">
              <a:spcAft>
                <a:spcPct val="0"/>
              </a:spcAft>
              <a:defRPr/>
            </a:pPr>
            <a:r>
              <a:rPr lang="en-GB" altLang="pt-BR" sz="2800" dirty="0">
                <a:latin typeface="Arial" panose="020B0604020202020204" pitchFamily="34" charset="0"/>
                <a:cs typeface="Arial" panose="020B0604020202020204" pitchFamily="34" charset="0"/>
              </a:rPr>
              <a:t>Dessa forma, a </a:t>
            </a:r>
            <a:r>
              <a:rPr lang="en-GB" altLang="pt-BR" sz="2800" dirty="0" err="1">
                <a:latin typeface="Arial" panose="020B0604020202020204" pitchFamily="34" charset="0"/>
                <a:cs typeface="Arial" panose="020B0604020202020204" pitchFamily="34" charset="0"/>
              </a:rPr>
              <a:t>melhor</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exegese</a:t>
            </a:r>
            <a:r>
              <a:rPr lang="en-GB" altLang="pt-BR" sz="2800" dirty="0">
                <a:latin typeface="Arial" panose="020B0604020202020204" pitchFamily="34" charset="0"/>
                <a:cs typeface="Arial" panose="020B0604020202020204" pitchFamily="34" charset="0"/>
              </a:rPr>
              <a:t> é a que </a:t>
            </a:r>
            <a:r>
              <a:rPr lang="en-GB" altLang="pt-BR" sz="2800" dirty="0" err="1">
                <a:latin typeface="Arial" panose="020B0604020202020204" pitchFamily="34" charset="0"/>
                <a:cs typeface="Arial" panose="020B0604020202020204" pitchFamily="34" charset="0"/>
              </a:rPr>
              <a:t>reconhece</a:t>
            </a:r>
            <a:r>
              <a:rPr lang="en-GB" altLang="pt-BR" sz="2800" dirty="0">
                <a:latin typeface="Arial" panose="020B0604020202020204" pitchFamily="34" charset="0"/>
                <a:cs typeface="Arial" panose="020B0604020202020204" pitchFamily="34" charset="0"/>
              </a:rPr>
              <a:t> que </a:t>
            </a:r>
            <a:r>
              <a:rPr lang="en-GB" altLang="pt-BR" sz="2800" dirty="0" err="1">
                <a:latin typeface="Arial" panose="020B0604020202020204" pitchFamily="34" charset="0"/>
                <a:cs typeface="Arial" panose="020B0604020202020204" pitchFamily="34" charset="0"/>
              </a:rPr>
              <a:t>os</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dependentes</a:t>
            </a:r>
            <a:r>
              <a:rPr lang="en-GB" altLang="pt-BR" sz="2800" dirty="0">
                <a:latin typeface="Arial" panose="020B0604020202020204" pitchFamily="34" charset="0"/>
                <a:cs typeface="Arial" panose="020B0604020202020204" pitchFamily="34" charset="0"/>
              </a:rPr>
              <a:t> de </a:t>
            </a:r>
            <a:r>
              <a:rPr lang="en-GB" altLang="pt-BR" sz="2800" dirty="0" err="1">
                <a:latin typeface="Arial" panose="020B0604020202020204" pitchFamily="34" charset="0"/>
                <a:cs typeface="Arial" panose="020B0604020202020204" pitchFamily="34" charset="0"/>
              </a:rPr>
              <a:t>segurado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preso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em</a:t>
            </a:r>
            <a:r>
              <a:rPr lang="en-GB" altLang="pt-BR" sz="2800" dirty="0">
                <a:latin typeface="Arial" panose="020B0604020202020204" pitchFamily="34" charset="0"/>
                <a:cs typeface="Arial" panose="020B0604020202020204" pitchFamily="34" charset="0"/>
              </a:rPr>
              <a:t> regime </a:t>
            </a:r>
            <a:r>
              <a:rPr lang="en-GB" altLang="pt-BR" sz="2800" dirty="0" err="1">
                <a:latin typeface="Arial" panose="020B0604020202020204" pitchFamily="34" charset="0"/>
                <a:cs typeface="Arial" panose="020B0604020202020204" pitchFamily="34" charset="0"/>
              </a:rPr>
              <a:t>fechado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ou</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semiaberto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fazem</a:t>
            </a:r>
            <a:r>
              <a:rPr lang="en-GB" altLang="pt-BR" sz="2800" dirty="0">
                <a:latin typeface="Arial" panose="020B0604020202020204" pitchFamily="34" charset="0"/>
                <a:cs typeface="Arial" panose="020B0604020202020204" pitchFamily="34" charset="0"/>
              </a:rPr>
              <a:t> jus </a:t>
            </a:r>
            <a:r>
              <a:rPr lang="en-GB" altLang="pt-BR" sz="2800" dirty="0" err="1">
                <a:latin typeface="Arial" panose="020B0604020202020204" pitchFamily="34" charset="0"/>
                <a:cs typeface="Arial" panose="020B0604020202020204" pitchFamily="34" charset="0"/>
              </a:rPr>
              <a:t>ao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auxílio-reclusão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atendidos</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os</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pressupostos</a:t>
            </a:r>
            <a:r>
              <a:rPr lang="en-GB" altLang="pt-BR" sz="2800" dirty="0">
                <a:latin typeface="Arial" panose="020B0604020202020204" pitchFamily="34" charset="0"/>
                <a:cs typeface="Arial" panose="020B0604020202020204" pitchFamily="34" charset="0"/>
              </a:rPr>
              <a:t> do </a:t>
            </a:r>
            <a:r>
              <a:rPr lang="en-GB" altLang="pt-BR" sz="2800" dirty="0" err="1">
                <a:latin typeface="Arial" panose="020B0604020202020204" pitchFamily="34" charset="0"/>
                <a:cs typeface="Arial" panose="020B0604020202020204" pitchFamily="34" charset="0"/>
              </a:rPr>
              <a:t>benefício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ainda</a:t>
            </a:r>
            <a:r>
              <a:rPr lang="en-GB" altLang="pt-BR" sz="2800" dirty="0">
                <a:latin typeface="Arial" panose="020B0604020202020204" pitchFamily="34" charset="0"/>
                <a:cs typeface="Arial" panose="020B0604020202020204" pitchFamily="34" charset="0"/>
              </a:rPr>
              <a:t> que o </a:t>
            </a:r>
            <a:r>
              <a:rPr lang="en-GB" altLang="pt-BR" sz="2800" dirty="0" err="1">
                <a:latin typeface="Arial" panose="020B0604020202020204" pitchFamily="34" charset="0"/>
                <a:cs typeface="Arial" panose="020B0604020202020204" pitchFamily="34" charset="0"/>
              </a:rPr>
              <a:t>condenado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passe</a:t>
            </a:r>
            <a:r>
              <a:rPr lang="en-GB" altLang="pt-BR" sz="2800" dirty="0">
                <a:latin typeface="Arial" panose="020B0604020202020204" pitchFamily="34" charset="0"/>
                <a:cs typeface="Arial" panose="020B0604020202020204" pitchFamily="34" charset="0"/>
              </a:rPr>
              <a:t> a </a:t>
            </a:r>
            <a:r>
              <a:rPr lang="en-GB" altLang="pt-BR" sz="2800" dirty="0" err="1">
                <a:latin typeface="Arial" panose="020B0604020202020204" pitchFamily="34" charset="0"/>
                <a:cs typeface="Arial" panose="020B0604020202020204" pitchFamily="34" charset="0"/>
              </a:rPr>
              <a:t>cumprir</a:t>
            </a:r>
            <a:r>
              <a:rPr lang="en-GB" altLang="pt-BR" sz="2800" dirty="0">
                <a:latin typeface="Arial" panose="020B0604020202020204" pitchFamily="34" charset="0"/>
                <a:cs typeface="Arial" panose="020B0604020202020204" pitchFamily="34" charset="0"/>
              </a:rPr>
              <a:t> a </a:t>
            </a:r>
            <a:r>
              <a:rPr lang="en-GB" altLang="pt-BR" sz="2800" dirty="0" err="1">
                <a:latin typeface="Arial" panose="020B0604020202020204" pitchFamily="34" charset="0"/>
                <a:cs typeface="Arial" panose="020B0604020202020204" pitchFamily="34" charset="0"/>
              </a:rPr>
              <a:t>pena</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em</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prisão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domiciliar</a:t>
            </a:r>
            <a:r>
              <a:rPr lang="en-GB" altLang="pt-BR" sz="2800" dirty="0">
                <a:latin typeface="Arial" panose="020B0604020202020204" pitchFamily="34" charset="0"/>
                <a:cs typeface="Arial" panose="020B0604020202020204" pitchFamily="34" charset="0"/>
              </a:rPr>
              <a:t>.</a:t>
            </a:r>
            <a:r>
              <a:rPr lang="en-GB" altLang="pt-BR" sz="2800" dirty="0">
                <a:latin typeface="Arial" panose="020B0604020202020204" pitchFamily="34" charset="0"/>
              </a:rPr>
              <a:t> (...) </a:t>
            </a:r>
            <a:r>
              <a:rPr lang="en-GB" altLang="pt-BR" sz="2800" dirty="0">
                <a:latin typeface="Arial" panose="020B0604020202020204" pitchFamily="34" charset="0"/>
                <a:cs typeface="Arial" panose="020B0604020202020204" pitchFamily="34" charset="0"/>
              </a:rPr>
              <a:t>5. É </a:t>
            </a:r>
            <a:r>
              <a:rPr lang="en-GB" altLang="pt-BR" sz="2800" dirty="0" err="1">
                <a:latin typeface="Arial" panose="020B0604020202020204" pitchFamily="34" charset="0"/>
                <a:cs typeface="Arial" panose="020B0604020202020204" pitchFamily="34" charset="0"/>
              </a:rPr>
              <a:t>como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voto</a:t>
            </a:r>
            <a:r>
              <a:rPr lang="en-GB" altLang="pt-BR" sz="2800" dirty="0">
                <a:latin typeface="Arial" panose="020B0604020202020204" pitchFamily="34" charset="0"/>
                <a:cs typeface="Arial" panose="020B0604020202020204" pitchFamily="34" charset="0"/>
              </a:rPr>
              <a:t>. </a:t>
            </a:r>
            <a:r>
              <a:rPr lang="en-GB" altLang="pt-BR" sz="2800" dirty="0" err="1">
                <a:latin typeface="Arial" panose="020B0604020202020204" pitchFamily="34" charset="0"/>
                <a:cs typeface="Arial" panose="020B0604020202020204" pitchFamily="34" charset="0"/>
              </a:rPr>
              <a:t>REsp</a:t>
            </a:r>
            <a:r>
              <a:rPr lang="en-GB" altLang="pt-BR" sz="2800" dirty="0">
                <a:latin typeface="Arial" panose="020B0604020202020204" pitchFamily="34" charset="0"/>
                <a:cs typeface="Arial" panose="020B0604020202020204" pitchFamily="34" charset="0"/>
              </a:rPr>
              <a:t> 1672295</a:t>
            </a:r>
            <a:endParaRPr lang="en-GB" altLang="pt-BR" sz="2800" dirty="0">
              <a:latin typeface="Arial" panose="020B0604020202020204" pitchFamily="34" charset="0"/>
            </a:endParaRPr>
          </a:p>
          <a:p>
            <a:endParaRPr lang="pt-BR" sz="2800" dirty="0"/>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135ED8-B048-4D7E-9EF9-B0374D793A64}"/>
              </a:ext>
            </a:extLst>
          </p:cNvPr>
          <p:cNvPicPr>
            <a:picLocks noChangeAspect="1"/>
          </p:cNvPicPr>
          <p:nvPr/>
        </p:nvPicPr>
        <p:blipFill>
          <a:blip r:embed="rId2" cstate="print"/>
          <a:stretch>
            <a:fillRect/>
          </a:stretch>
        </p:blipFill>
        <p:spPr>
          <a:xfrm>
            <a:off x="11508378" y="71846"/>
            <a:ext cx="666206" cy="920365"/>
          </a:xfrm>
          <a:prstGeom prst="rect">
            <a:avLst/>
          </a:prstGeom>
        </p:spPr>
      </p:pic>
    </p:spTree>
    <p:extLst>
      <p:ext uri="{BB962C8B-B14F-4D97-AF65-F5344CB8AC3E}">
        <p14:creationId xmlns:p14="http://schemas.microsoft.com/office/powerpoint/2010/main" xmlns="" val="131492177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631800" y="71846"/>
            <a:ext cx="8243888" cy="830997"/>
          </a:xfrm>
          <a:prstGeom prst="rect">
            <a:avLst/>
          </a:prstGeom>
          <a:noFill/>
        </p:spPr>
        <p:txBody>
          <a:bodyPr wrap="square" rtlCol="0">
            <a:spAutoFit/>
          </a:bodyPr>
          <a:lstStyle/>
          <a:p>
            <a:r>
              <a:rPr lang="pt-BR" sz="4800" b="1" dirty="0" err="1">
                <a:solidFill>
                  <a:schemeClr val="accent1">
                    <a:lumMod val="75000"/>
                  </a:schemeClr>
                </a:solidFill>
                <a:ea typeface="Tahoma" panose="020B0604030504040204" pitchFamily="34" charset="0"/>
                <a:cs typeface="Tahoma" panose="020B0604030504040204" pitchFamily="34" charset="0"/>
              </a:rPr>
              <a:t>Chiralaxia</a:t>
            </a:r>
            <a:r>
              <a:rPr lang="pt-BR" sz="4800" b="1" dirty="0">
                <a:solidFill>
                  <a:schemeClr val="accent1">
                    <a:lumMod val="75000"/>
                  </a:schemeClr>
                </a:solidFill>
                <a:ea typeface="Tahoma" panose="020B0604030504040204" pitchFamily="34" charset="0"/>
                <a:cs typeface="Tahoma" panose="020B0604030504040204" pitchFamily="34" charset="0"/>
              </a:rPr>
              <a:t> Previdenciária</a:t>
            </a:r>
          </a:p>
        </p:txBody>
      </p:sp>
      <p:sp>
        <p:nvSpPr>
          <p:cNvPr id="3" name="CaixaDeTexto 2"/>
          <p:cNvSpPr txBox="1"/>
          <p:nvPr/>
        </p:nvSpPr>
        <p:spPr>
          <a:xfrm>
            <a:off x="17416" y="636104"/>
            <a:ext cx="12157168" cy="8817799"/>
          </a:xfrm>
          <a:prstGeom prst="rect">
            <a:avLst/>
          </a:prstGeom>
          <a:noFill/>
        </p:spPr>
        <p:txBody>
          <a:bodyPr wrap="square" rtlCol="0">
            <a:spAutoFit/>
          </a:bodyPr>
          <a:lstStyle/>
          <a:p>
            <a:r>
              <a:rPr lang="pt-BR" sz="2700" dirty="0"/>
              <a:t>Contra esse entendimento recorre o INSS, postulando o desconto do benefício a partir de 05/08/2014, quando o apenado foi posto em prisão domiciliar. Contudo, observa-se que a pretensão recursal da autarquia está em dissonância com sua própria orientação interna.</a:t>
            </a:r>
          </a:p>
          <a:p>
            <a:r>
              <a:rPr lang="pt-BR" sz="2700" dirty="0"/>
              <a:t>É que desde 19/02/2016, por meio da Instrução Normativa n. 85 PRES/INSS, que alterou a IN 77/PRES/INSS, de 21/01/2015, introduzindo o § 4º ao art. 382, foi disposto que o cumprimento de pena em prisão domiciliar não impediria a percepção do benefício, se o regime previsto for o semiaberto ou fechado, como na espécie (e-STJ fl. 433).</a:t>
            </a:r>
          </a:p>
          <a:p>
            <a:r>
              <a:rPr lang="pt-BR" sz="2700" dirty="0"/>
              <a:t>Veja-se, a propósito, o teor dos dispositivos da aludida IN 85/2016, </a:t>
            </a:r>
            <a:r>
              <a:rPr lang="pt-BR" sz="2700" i="1" dirty="0"/>
              <a:t>in </a:t>
            </a:r>
            <a:r>
              <a:rPr lang="pt-BR" sz="2700" i="1" dirty="0" err="1"/>
              <a:t>verbis</a:t>
            </a:r>
            <a:r>
              <a:rPr lang="pt-BR" sz="2700" i="1" dirty="0"/>
              <a:t>:</a:t>
            </a:r>
            <a:r>
              <a:rPr lang="pt-BR" sz="2700" dirty="0"/>
              <a:t> Art. 382.</a:t>
            </a:r>
          </a:p>
          <a:p>
            <a:r>
              <a:rPr lang="pt-BR" sz="2700" dirty="0"/>
              <a:t>(...) § 5º A monitoração eletrônica do instituidor do benefício de auxílio-reclusão não interfere no direito do dependente ao recebimento do benefício, uma vez que tem a função de fiscalizar o preso, desde que mantido o regime semiaberto ou a prisão domiciliar, observado o previsto no § 4º. (Incluído pela IN INSS/PRES nº 85, de 18/02/2016) (</a:t>
            </a:r>
            <a:r>
              <a:rPr lang="pt-BR" sz="2700" dirty="0" err="1"/>
              <a:t>REsp</a:t>
            </a:r>
            <a:r>
              <a:rPr lang="pt-BR" sz="2700" dirty="0"/>
              <a:t> 1672295).</a:t>
            </a:r>
          </a:p>
          <a:p>
            <a:endParaRPr lang="pt-BR" sz="2700" dirty="0"/>
          </a:p>
          <a:p>
            <a:endParaRPr lang="pt-BR" sz="2700" dirty="0"/>
          </a:p>
          <a:p>
            <a:endParaRPr lang="pt-BR" sz="2700" dirty="0"/>
          </a:p>
          <a:p>
            <a:endParaRPr lang="pt-BR" sz="2700" dirty="0"/>
          </a:p>
          <a:p>
            <a:r>
              <a:rPr lang="pt-BR" sz="2700" dirty="0"/>
              <a:t/>
            </a:r>
            <a:br>
              <a:rPr lang="pt-BR" sz="2700" dirty="0"/>
            </a:br>
            <a:endParaRPr lang="pt-BR" sz="27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135ED8-B048-4D7E-9EF9-B0374D793A64}"/>
              </a:ext>
            </a:extLst>
          </p:cNvPr>
          <p:cNvPicPr>
            <a:picLocks noChangeAspect="1"/>
          </p:cNvPicPr>
          <p:nvPr/>
        </p:nvPicPr>
        <p:blipFill>
          <a:blip r:embed="rId2" cstate="print"/>
          <a:stretch>
            <a:fillRect/>
          </a:stretch>
        </p:blipFill>
        <p:spPr>
          <a:xfrm>
            <a:off x="11508378" y="71846"/>
            <a:ext cx="666206" cy="920365"/>
          </a:xfrm>
          <a:prstGeom prst="rect">
            <a:avLst/>
          </a:prstGeom>
        </p:spPr>
      </p:pic>
    </p:spTree>
    <p:extLst>
      <p:ext uri="{BB962C8B-B14F-4D97-AF65-F5344CB8AC3E}">
        <p14:creationId xmlns:p14="http://schemas.microsoft.com/office/powerpoint/2010/main" xmlns="" val="30595178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370543" y="436511"/>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Vantagens Procedimentais</a:t>
            </a:r>
          </a:p>
        </p:txBody>
      </p:sp>
      <p:sp>
        <p:nvSpPr>
          <p:cNvPr id="3" name="CaixaDeTexto 2"/>
          <p:cNvSpPr txBox="1"/>
          <p:nvPr/>
        </p:nvSpPr>
        <p:spPr>
          <a:xfrm>
            <a:off x="429900" y="1093229"/>
            <a:ext cx="11489634" cy="5693866"/>
          </a:xfrm>
          <a:prstGeom prst="rect">
            <a:avLst/>
          </a:prstGeom>
          <a:noFill/>
        </p:spPr>
        <p:txBody>
          <a:bodyPr wrap="square" rtlCol="0">
            <a:spAutoFit/>
          </a:bodyPr>
          <a:lstStyle/>
          <a:p>
            <a:r>
              <a:rPr lang="pt-BR" sz="2800" dirty="0"/>
              <a:t>Número do Processo: 44233.093959/2017-79</a:t>
            </a:r>
          </a:p>
          <a:p>
            <a:r>
              <a:rPr lang="pt-BR" sz="2800" dirty="0"/>
              <a:t>Unidade de Origem: AGÊNCIA DA PREVIDÊNCIA SOCIAL TELÊMACO BORBA</a:t>
            </a:r>
          </a:p>
          <a:p>
            <a:r>
              <a:rPr lang="pt-BR" sz="2800" dirty="0"/>
              <a:t>Benefício: 42/175.042.446-8</a:t>
            </a:r>
          </a:p>
          <a:p>
            <a:r>
              <a:rPr lang="pt-BR" sz="2800" dirty="0"/>
              <a:t>Espécie: APOSENTADORIA POR TEMPO DE CONTRIBUIÇÃO</a:t>
            </a:r>
          </a:p>
          <a:p>
            <a:r>
              <a:rPr lang="pt-BR" sz="2800" dirty="0"/>
              <a:t>Recorrente: ACIR MIGUEL DOS SANTOS</a:t>
            </a:r>
          </a:p>
          <a:p>
            <a:r>
              <a:rPr lang="pt-BR" sz="2800" dirty="0"/>
              <a:t>Recorrido: INSTITUTO NACIONAL DO SEGURO SOCIAL - INSS</a:t>
            </a:r>
          </a:p>
          <a:p>
            <a:r>
              <a:rPr lang="pt-BR" sz="2800" dirty="0"/>
              <a:t>Assunto: INDEFERIMENTO</a:t>
            </a:r>
          </a:p>
          <a:p>
            <a:r>
              <a:rPr lang="pt-BR" sz="2800" dirty="0"/>
              <a:t>Relator: THIAGO LUIS DE OLIVEIRA ALBUQUERQUE</a:t>
            </a:r>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A6A38A53-4121-45ED-A044-115B61A9C72E}"/>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52034638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370543" y="436511"/>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Vantagens Procedimentais</a:t>
            </a:r>
          </a:p>
        </p:txBody>
      </p:sp>
      <p:sp>
        <p:nvSpPr>
          <p:cNvPr id="3" name="CaixaDeTexto 2"/>
          <p:cNvSpPr txBox="1"/>
          <p:nvPr/>
        </p:nvSpPr>
        <p:spPr>
          <a:xfrm>
            <a:off x="443548" y="2047385"/>
            <a:ext cx="11489634" cy="5324535"/>
          </a:xfrm>
          <a:prstGeom prst="rect">
            <a:avLst/>
          </a:prstGeom>
          <a:noFill/>
        </p:spPr>
        <p:txBody>
          <a:bodyPr wrap="square" rtlCol="0">
            <a:spAutoFit/>
          </a:bodyPr>
          <a:lstStyle/>
          <a:p>
            <a:r>
              <a:rPr lang="pt-BR" sz="3800" dirty="0"/>
              <a:t>Aluno-aprendiz.</a:t>
            </a:r>
          </a:p>
          <a:p>
            <a:endParaRPr lang="pt-BR" sz="3800" dirty="0"/>
          </a:p>
          <a:p>
            <a:r>
              <a:rPr lang="pt-BR" sz="3800" dirty="0"/>
              <a:t>IN entende que sim. TCU que sim. TNU que sim. </a:t>
            </a:r>
          </a:p>
          <a:p>
            <a:endParaRPr lang="pt-BR" sz="3800" dirty="0"/>
          </a:p>
          <a:p>
            <a:r>
              <a:rPr lang="pt-BR" sz="3800" dirty="0"/>
              <a:t>Parecer da CONJUR/MPS de 2002....</a:t>
            </a:r>
          </a:p>
          <a:p>
            <a:endParaRPr lang="pt-BR" sz="3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A6A38A53-4121-45ED-A044-115B61A9C72E}"/>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429721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370543" y="436511"/>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Vantagens Procedimentais</a:t>
            </a:r>
          </a:p>
        </p:txBody>
      </p:sp>
      <p:sp>
        <p:nvSpPr>
          <p:cNvPr id="3" name="CaixaDeTexto 2"/>
          <p:cNvSpPr txBox="1"/>
          <p:nvPr/>
        </p:nvSpPr>
        <p:spPr>
          <a:xfrm>
            <a:off x="443548" y="2047385"/>
            <a:ext cx="11489634" cy="2985433"/>
          </a:xfrm>
          <a:prstGeom prst="rect">
            <a:avLst/>
          </a:prstGeom>
          <a:noFill/>
        </p:spPr>
        <p:txBody>
          <a:bodyPr wrap="square" rtlCol="0">
            <a:spAutoFit/>
          </a:bodyPr>
          <a:lstStyle/>
          <a:p>
            <a:r>
              <a:rPr lang="pt-BR" sz="3800" dirty="0" err="1"/>
              <a:t>Chiralaxia</a:t>
            </a:r>
            <a:r>
              <a:rPr lang="pt-BR" sz="3800" dirty="0"/>
              <a:t> Processual</a:t>
            </a:r>
          </a:p>
          <a:p>
            <a:endParaRPr lang="pt-BR" sz="3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A6A38A53-4121-45ED-A044-115B61A9C72E}"/>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98721361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370543" y="0"/>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Vantagens Procedimentais</a:t>
            </a:r>
          </a:p>
        </p:txBody>
      </p:sp>
      <p:sp>
        <p:nvSpPr>
          <p:cNvPr id="3" name="CaixaDeTexto 2"/>
          <p:cNvSpPr txBox="1"/>
          <p:nvPr/>
        </p:nvSpPr>
        <p:spPr>
          <a:xfrm>
            <a:off x="154901" y="830997"/>
            <a:ext cx="11697465" cy="6386364"/>
          </a:xfrm>
          <a:prstGeom prst="rect">
            <a:avLst/>
          </a:prstGeom>
          <a:noFill/>
        </p:spPr>
        <p:txBody>
          <a:bodyPr wrap="square" rtlCol="0">
            <a:spAutoFit/>
          </a:bodyPr>
          <a:lstStyle/>
          <a:p>
            <a:pPr algn="just"/>
            <a:r>
              <a:rPr lang="pt-BR" sz="2700" dirty="0"/>
              <a:t>Desta feita, considerando a prova apresentada em sede recursal, que indica que seu pai já exercia atividade de agricultura e ainda considerando que o labor adota seus contornos hereditários, sendo comum que o filho exerça o ofício que seu pai lhe ensina, considero que há início de prova material que viabilize a realização de justificação administrativa, nos termos do art. 55, §3º da Lei 8.213/91, conforme precedentes do Superior Tribunal de Justiça:</a:t>
            </a:r>
          </a:p>
          <a:p>
            <a:pPr algn="just"/>
            <a:r>
              <a:rPr lang="pt-BR" sz="2700" i="1" dirty="0"/>
              <a:t>(...) 3. Os documentos apresentados constituem início de prova material apto para, juntamente com os testemunhos colhidos no processo originário, comprovar o exercício da atividade rural. 4. A qualificação do marido, na certidão de casamento, como lavrador estende-se à esposa, conforme precedentes desta Corte a respeito da matéria(...). (STJ - AÇÃO RESCISÓRIA – 3046).</a:t>
            </a:r>
          </a:p>
          <a:p>
            <a:endParaRPr lang="pt-BR" sz="2800" i="1" dirty="0"/>
          </a:p>
          <a:p>
            <a:endParaRPr lang="pt-BR" sz="2800" i="1" dirty="0"/>
          </a:p>
          <a:p>
            <a:r>
              <a:rPr lang="pt-BR" sz="2800" i="1" dirty="0"/>
              <a:t/>
            </a:r>
            <a:br>
              <a:rPr lang="pt-BR" sz="2800" i="1" dirty="0"/>
            </a:br>
            <a:endParaRPr lang="pt-BR" sz="2800" i="1"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4AFC8DFB-FA1F-4A63-B9DA-A50CE45BC87B}"/>
              </a:ext>
            </a:extLst>
          </p:cNvPr>
          <p:cNvPicPr>
            <a:picLocks noChangeAspect="1"/>
          </p:cNvPicPr>
          <p:nvPr/>
        </p:nvPicPr>
        <p:blipFill>
          <a:blip r:embed="rId2" cstate="print"/>
          <a:stretch>
            <a:fillRect/>
          </a:stretch>
        </p:blipFill>
        <p:spPr>
          <a:xfrm>
            <a:off x="11508378" y="58783"/>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5283651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370543" y="436511"/>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Vantagens Procedimentais</a:t>
            </a:r>
          </a:p>
        </p:txBody>
      </p:sp>
      <p:sp>
        <p:nvSpPr>
          <p:cNvPr id="3" name="CaixaDeTexto 2"/>
          <p:cNvSpPr txBox="1"/>
          <p:nvPr/>
        </p:nvSpPr>
        <p:spPr>
          <a:xfrm>
            <a:off x="443548" y="1488599"/>
            <a:ext cx="11489634" cy="4832092"/>
          </a:xfrm>
          <a:prstGeom prst="rect">
            <a:avLst/>
          </a:prstGeom>
          <a:noFill/>
        </p:spPr>
        <p:txBody>
          <a:bodyPr wrap="square" rtlCol="0">
            <a:spAutoFit/>
          </a:bodyPr>
          <a:lstStyle/>
          <a:p>
            <a:pPr algn="just"/>
            <a:r>
              <a:rPr lang="pt-BR" sz="2800" dirty="0"/>
              <a:t>Nesse sentido, entendo que é o caso de converter este julgamento em diligência para, nos termos do art. 53, I, determinar a Autarquia que:</a:t>
            </a:r>
          </a:p>
          <a:p>
            <a:pPr algn="just"/>
            <a:r>
              <a:rPr lang="pt-BR" sz="2800" dirty="0"/>
              <a:t>1-Apresente maior conjunto probatório em seu nome e de seus pais;</a:t>
            </a:r>
          </a:p>
          <a:p>
            <a:pPr algn="just"/>
            <a:r>
              <a:rPr lang="pt-BR" sz="2800" dirty="0"/>
              <a:t>2-Processe a Justificação Administrativa;</a:t>
            </a:r>
          </a:p>
          <a:p>
            <a:pPr algn="just"/>
            <a:r>
              <a:rPr lang="pt-BR" sz="2800" dirty="0"/>
              <a:t>3-Indique se e qual o período rural reconheceu, após a realização do procedimento;</a:t>
            </a:r>
          </a:p>
          <a:p>
            <a:pPr algn="just"/>
            <a:r>
              <a:rPr lang="pt-BR" sz="2800" dirty="0"/>
              <a:t>4-Emitir parecer conclusivo.</a:t>
            </a:r>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8FA4C75B-4EB0-4307-BAE3-B2D49A9074C4}"/>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8442992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370543" y="436511"/>
            <a:ext cx="8243888" cy="830997"/>
          </a:xfrm>
          <a:prstGeom prst="rect">
            <a:avLst/>
          </a:prstGeom>
          <a:noFill/>
        </p:spPr>
        <p:txBody>
          <a:bodyPr wrap="square" rtlCol="0">
            <a:spAutoFit/>
          </a:bodyPr>
          <a:lstStyle/>
          <a:p>
            <a:r>
              <a:rPr lang="pt-BR" sz="4800" b="1" dirty="0">
                <a:solidFill>
                  <a:schemeClr val="accent1">
                    <a:lumMod val="75000"/>
                  </a:schemeClr>
                </a:solidFill>
                <a:ea typeface="Tahoma" panose="020B0604030504040204" pitchFamily="34" charset="0"/>
                <a:cs typeface="Tahoma" panose="020B0604030504040204" pitchFamily="34" charset="0"/>
              </a:rPr>
              <a:t>Vantagens Procedimentais</a:t>
            </a:r>
          </a:p>
        </p:txBody>
      </p:sp>
      <p:sp>
        <p:nvSpPr>
          <p:cNvPr id="3" name="CaixaDeTexto 2"/>
          <p:cNvSpPr txBox="1"/>
          <p:nvPr/>
        </p:nvSpPr>
        <p:spPr>
          <a:xfrm>
            <a:off x="429900" y="1093229"/>
            <a:ext cx="11489634" cy="6555641"/>
          </a:xfrm>
          <a:prstGeom prst="rect">
            <a:avLst/>
          </a:prstGeom>
          <a:noFill/>
        </p:spPr>
        <p:txBody>
          <a:bodyPr wrap="square" rtlCol="0">
            <a:spAutoFit/>
          </a:bodyPr>
          <a:lstStyle/>
          <a:p>
            <a:r>
              <a:rPr lang="pt-BR" sz="2800" b="1" dirty="0"/>
              <a:t>Retorno da diligência</a:t>
            </a:r>
            <a:endParaRPr lang="pt-BR" sz="2800" dirty="0"/>
          </a:p>
          <a:p>
            <a:r>
              <a:rPr lang="pt-BR" sz="2800" dirty="0"/>
              <a:t>(...)Termos de assentada para processamento da J.A. uníssonos em afirmar que o postulante trabalhou na propriedade de Joaquim Francisco Dias (cunhado do justificante; que o labor se dava com a família; todos os depoentes tem mais de 70 anos de idade e declaram conhecer o justificante ainda criança; (evento 14)</a:t>
            </a:r>
          </a:p>
          <a:p>
            <a:r>
              <a:rPr lang="pt-BR" sz="2800" dirty="0"/>
              <a:t>No caso dos autos, observa-se que o segurado logrou comprovar período mínimo de carência exigida pelo benefício.</a:t>
            </a:r>
          </a:p>
          <a:p>
            <a:r>
              <a:rPr lang="pt-BR" sz="2800" dirty="0"/>
              <a:t>Por todo o exposto, entendo que é o caso de CONHECER DO RECURSO E DAR-LHE PROVIMENTO.</a:t>
            </a:r>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C8F2C3EA-4599-4BB4-86D5-E93F119581EB}"/>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737613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80100" y="2148722"/>
            <a:ext cx="11647068" cy="1446550"/>
          </a:xfrm>
          <a:prstGeom prst="rect">
            <a:avLst/>
          </a:prstGeom>
          <a:noFill/>
        </p:spPr>
        <p:txBody>
          <a:bodyPr wrap="square" rtlCol="0">
            <a:spAutoFit/>
          </a:bodyPr>
          <a:lstStyle/>
          <a:p>
            <a:pPr algn="ctr"/>
            <a:r>
              <a:rPr lang="pt-BR" sz="4400" b="1" dirty="0">
                <a:solidFill>
                  <a:schemeClr val="accent1">
                    <a:lumMod val="75000"/>
                  </a:schemeClr>
                </a:solidFill>
                <a:ea typeface="Tahoma" panose="020B0604030504040204" pitchFamily="34" charset="0"/>
                <a:cs typeface="Tahoma" panose="020B0604030504040204" pitchFamily="34" charset="0"/>
              </a:rPr>
              <a:t>Quando se deve adotar </a:t>
            </a:r>
          </a:p>
          <a:p>
            <a:pPr algn="ctr"/>
            <a:r>
              <a:rPr lang="pt-BR" sz="4400" b="1" dirty="0">
                <a:solidFill>
                  <a:schemeClr val="accent1">
                    <a:lumMod val="75000"/>
                  </a:schemeClr>
                </a:solidFill>
                <a:ea typeface="Tahoma" panose="020B0604030504040204" pitchFamily="34" charset="0"/>
                <a:cs typeface="Tahoma" panose="020B0604030504040204" pitchFamily="34" charset="0"/>
              </a:rPr>
              <a:t>o entendimento da IN?</a:t>
            </a:r>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B73F64AF-74AC-44D1-A883-53F5A17BE952}"/>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8452361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Espaço Reservado para Conteúdo 5">
            <a:extLst>
              <a:ext uri="{FF2B5EF4-FFF2-40B4-BE49-F238E27FC236}">
                <a16:creationId xmlns:a16="http://schemas.microsoft.com/office/drawing/2014/main" xmlns="" id="{00DDCED4-1CBC-4FC5-9687-D789272CECF1}"/>
              </a:ext>
            </a:extLst>
          </p:cNvPr>
          <p:cNvPicPr>
            <a:picLock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47907" y="663189"/>
            <a:ext cx="8296186" cy="5531621"/>
          </a:xfrm>
          <a:prstGeom prst="rect">
            <a:avLst/>
          </a:prstGeom>
          <a:noFill/>
          <a:ln>
            <a:noFill/>
          </a:ln>
        </p:spPr>
      </p:pic>
      <p:pic>
        <p:nvPicPr>
          <p:cNvPr id="6" name="Imagem 5">
            <a:extLst>
              <a:ext uri="{FF2B5EF4-FFF2-40B4-BE49-F238E27FC236}">
                <a16:creationId xmlns:a16="http://schemas.microsoft.com/office/drawing/2014/main" xmlns="" id="{0F711D89-2F9E-410B-BC34-B35D8AD36070}"/>
              </a:ext>
            </a:extLst>
          </p:cNvPr>
          <p:cNvPicPr>
            <a:picLocks noChangeAspect="1"/>
          </p:cNvPicPr>
          <p:nvPr/>
        </p:nvPicPr>
        <p:blipFill>
          <a:blip r:embed="rId3" cstate="print"/>
          <a:stretch>
            <a:fillRect/>
          </a:stretch>
        </p:blipFill>
        <p:spPr>
          <a:xfrm>
            <a:off x="11508378" y="71846"/>
            <a:ext cx="666206" cy="920365"/>
          </a:xfrm>
          <a:prstGeom prst="rect">
            <a:avLst/>
          </a:prstGeom>
        </p:spPr>
      </p:pic>
      <p:sp>
        <p:nvSpPr>
          <p:cNvPr id="7" name="Retângulo 6"/>
          <p:cNvSpPr/>
          <p:nvPr/>
        </p:nvSpPr>
        <p:spPr>
          <a:xfrm>
            <a:off x="4493499" y="6052849"/>
            <a:ext cx="2857001" cy="523220"/>
          </a:xfrm>
          <a:prstGeom prst="rect">
            <a:avLst/>
          </a:prstGeom>
        </p:spPr>
        <p:txBody>
          <a:bodyPr wrap="none">
            <a:spAutoFit/>
          </a:bodyPr>
          <a:lstStyle/>
          <a:p>
            <a:r>
              <a:rPr lang="pt-BR" sz="2800" dirty="0">
                <a:hlinkClick r:id="rId4"/>
              </a:rPr>
              <a:t>www.eadir.com.br</a:t>
            </a:r>
            <a:endParaRPr lang="pt-BR" sz="2800" dirty="0"/>
          </a:p>
        </p:txBody>
      </p:sp>
    </p:spTree>
    <p:extLst>
      <p:ext uri="{BB962C8B-B14F-4D97-AF65-F5344CB8AC3E}">
        <p14:creationId xmlns:p14="http://schemas.microsoft.com/office/powerpoint/2010/main" xmlns="" val="102156477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651289" y="215420"/>
            <a:ext cx="11647068" cy="769441"/>
          </a:xfrm>
          <a:prstGeom prst="rect">
            <a:avLst/>
          </a:prstGeom>
          <a:noFill/>
        </p:spPr>
        <p:txBody>
          <a:bodyPr wrap="square" rtlCol="0">
            <a:spAutoFit/>
          </a:bodyPr>
          <a:lstStyle/>
          <a:p>
            <a:r>
              <a:rPr lang="pt-BR" sz="4400" b="1" dirty="0">
                <a:solidFill>
                  <a:schemeClr val="accent1">
                    <a:lumMod val="75000"/>
                  </a:schemeClr>
                </a:solidFill>
                <a:ea typeface="Tahoma" panose="020B0604030504040204" pitchFamily="34" charset="0"/>
                <a:cs typeface="Tahoma" panose="020B0604030504040204" pitchFamily="34" charset="0"/>
              </a:rPr>
              <a:t>Quando se deve adotar o entendimento da IN</a:t>
            </a:r>
          </a:p>
        </p:txBody>
      </p:sp>
      <p:sp>
        <p:nvSpPr>
          <p:cNvPr id="3" name="CaixaDeTexto 2"/>
          <p:cNvSpPr txBox="1"/>
          <p:nvPr/>
        </p:nvSpPr>
        <p:spPr>
          <a:xfrm>
            <a:off x="351182" y="1419800"/>
            <a:ext cx="11489634" cy="3908762"/>
          </a:xfrm>
          <a:prstGeom prst="rect">
            <a:avLst/>
          </a:prstGeom>
          <a:noFill/>
        </p:spPr>
        <p:txBody>
          <a:bodyPr wrap="square" rtlCol="0">
            <a:spAutoFit/>
          </a:bodyPr>
          <a:lstStyle/>
          <a:p>
            <a:endParaRPr lang="pt-BR" sz="3600" i="1" dirty="0"/>
          </a:p>
          <a:p>
            <a:r>
              <a:rPr lang="pt-BR" sz="3600" i="1" dirty="0"/>
              <a:t>O CRRS é obrigado a cumprir uma Ação Civil Pública que condenou o INSS?</a:t>
            </a:r>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604CA8-6B5A-4F6C-9027-A4CAB8038BCD}"/>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394286164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651289" y="215420"/>
            <a:ext cx="11647068" cy="769441"/>
          </a:xfrm>
          <a:prstGeom prst="rect">
            <a:avLst/>
          </a:prstGeom>
          <a:noFill/>
        </p:spPr>
        <p:txBody>
          <a:bodyPr wrap="square" rtlCol="0">
            <a:spAutoFit/>
          </a:bodyPr>
          <a:lstStyle/>
          <a:p>
            <a:r>
              <a:rPr lang="pt-BR" sz="4400" b="1" dirty="0">
                <a:solidFill>
                  <a:schemeClr val="accent1">
                    <a:lumMod val="75000"/>
                  </a:schemeClr>
                </a:solidFill>
                <a:ea typeface="Tahoma" panose="020B0604030504040204" pitchFamily="34" charset="0"/>
                <a:cs typeface="Tahoma" panose="020B0604030504040204" pitchFamily="34" charset="0"/>
              </a:rPr>
              <a:t>Quando se deve adotar o entendimento da IN</a:t>
            </a:r>
          </a:p>
        </p:txBody>
      </p:sp>
      <p:sp>
        <p:nvSpPr>
          <p:cNvPr id="3" name="CaixaDeTexto 2"/>
          <p:cNvSpPr txBox="1"/>
          <p:nvPr/>
        </p:nvSpPr>
        <p:spPr>
          <a:xfrm>
            <a:off x="351182" y="1419800"/>
            <a:ext cx="11489634" cy="5570756"/>
          </a:xfrm>
          <a:prstGeom prst="rect">
            <a:avLst/>
          </a:prstGeom>
          <a:noFill/>
        </p:spPr>
        <p:txBody>
          <a:bodyPr wrap="square" rtlCol="0">
            <a:spAutoFit/>
          </a:bodyPr>
          <a:lstStyle/>
          <a:p>
            <a:endParaRPr lang="pt-BR" sz="3600" i="1" dirty="0"/>
          </a:p>
          <a:p>
            <a:r>
              <a:rPr lang="pt-BR" sz="3600" i="1" dirty="0" err="1"/>
              <a:t>Restringibilidade</a:t>
            </a:r>
            <a:r>
              <a:rPr lang="pt-BR" sz="3600" i="1" dirty="0"/>
              <a:t> excepcional</a:t>
            </a:r>
          </a:p>
          <a:p>
            <a:endParaRPr lang="pt-BR" sz="3600" i="1" dirty="0"/>
          </a:p>
          <a:p>
            <a:r>
              <a:rPr lang="pt-BR" sz="3600" i="1" dirty="0" err="1"/>
              <a:t>Irrestringibilidade</a:t>
            </a:r>
            <a:endParaRPr lang="pt-BR" sz="3600" i="1" dirty="0"/>
          </a:p>
          <a:p>
            <a:endParaRPr lang="pt-BR" sz="3600" i="1" dirty="0"/>
          </a:p>
          <a:p>
            <a:r>
              <a:rPr lang="pt-BR" sz="3600" i="1" dirty="0"/>
              <a:t>Extensibilidade</a:t>
            </a:r>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604CA8-6B5A-4F6C-9027-A4CAB8038BCD}"/>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6" name="Retângulo 5"/>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9215417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651289" y="215420"/>
            <a:ext cx="11647068" cy="769441"/>
          </a:xfrm>
          <a:prstGeom prst="rect">
            <a:avLst/>
          </a:prstGeom>
          <a:noFill/>
        </p:spPr>
        <p:txBody>
          <a:bodyPr wrap="square" rtlCol="0">
            <a:spAutoFit/>
          </a:bodyPr>
          <a:lstStyle/>
          <a:p>
            <a:r>
              <a:rPr lang="pt-BR" sz="4400" b="1" dirty="0">
                <a:solidFill>
                  <a:schemeClr val="accent1">
                    <a:lumMod val="75000"/>
                  </a:schemeClr>
                </a:solidFill>
                <a:ea typeface="Tahoma" panose="020B0604030504040204" pitchFamily="34" charset="0"/>
                <a:cs typeface="Tahoma" panose="020B0604030504040204" pitchFamily="34" charset="0"/>
              </a:rPr>
              <a:t>                    Trapézio Interpretativo </a:t>
            </a:r>
          </a:p>
        </p:txBody>
      </p:sp>
      <p:sp>
        <p:nvSpPr>
          <p:cNvPr id="3" name="CaixaDeTexto 2"/>
          <p:cNvSpPr txBox="1"/>
          <p:nvPr/>
        </p:nvSpPr>
        <p:spPr>
          <a:xfrm>
            <a:off x="351182" y="1419800"/>
            <a:ext cx="11489634" cy="2800767"/>
          </a:xfrm>
          <a:prstGeom prst="rect">
            <a:avLst/>
          </a:prstGeom>
          <a:noFill/>
        </p:spPr>
        <p:txBody>
          <a:bodyPr wrap="square" rtlCol="0">
            <a:spAutoFit/>
          </a:bodyPr>
          <a:lstStyle/>
          <a:p>
            <a:endParaRPr lang="pt-BR" sz="3600" i="1" dirty="0"/>
          </a:p>
          <a:p>
            <a:endParaRPr lang="pt-BR" sz="2800" dirty="0"/>
          </a:p>
          <a:p>
            <a:endParaRPr lang="pt-BR" sz="2800" dirty="0"/>
          </a:p>
          <a:p>
            <a:endParaRPr lang="pt-BR" sz="2800" dirty="0"/>
          </a:p>
          <a:p>
            <a:r>
              <a:rPr lang="pt-BR" sz="2800" dirty="0"/>
              <a:t/>
            </a:r>
            <a:br>
              <a:rPr lang="pt-BR" sz="2800" dirty="0"/>
            </a:br>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604CA8-6B5A-4F6C-9027-A4CAB8038BCD}"/>
              </a:ext>
            </a:extLst>
          </p:cNvPr>
          <p:cNvPicPr>
            <a:picLocks noChangeAspect="1"/>
          </p:cNvPicPr>
          <p:nvPr/>
        </p:nvPicPr>
        <p:blipFill>
          <a:blip r:embed="rId2" cstate="print"/>
          <a:stretch>
            <a:fillRect/>
          </a:stretch>
        </p:blipFill>
        <p:spPr>
          <a:xfrm>
            <a:off x="11508378" y="71846"/>
            <a:ext cx="666206" cy="920365"/>
          </a:xfrm>
          <a:prstGeom prst="rect">
            <a:avLst/>
          </a:prstGeom>
        </p:spPr>
      </p:pic>
      <p:pic>
        <p:nvPicPr>
          <p:cNvPr id="6" name="Imagem 5">
            <a:extLst>
              <a:ext uri="{FF2B5EF4-FFF2-40B4-BE49-F238E27FC236}">
                <a16:creationId xmlns:a16="http://schemas.microsoft.com/office/drawing/2014/main" xmlns="" id="{6A5EC09E-F24F-49E4-BF66-673A00BF17C2}"/>
              </a:ext>
            </a:extLst>
          </p:cNvPr>
          <p:cNvPicPr>
            <a:picLocks noChangeAspect="1"/>
          </p:cNvPicPr>
          <p:nvPr/>
        </p:nvPicPr>
        <p:blipFill>
          <a:blip r:embed="rId3" cstate="print"/>
          <a:stretch>
            <a:fillRect/>
          </a:stretch>
        </p:blipFill>
        <p:spPr>
          <a:xfrm>
            <a:off x="351181" y="1412449"/>
            <a:ext cx="6911009" cy="2036929"/>
          </a:xfrm>
          <a:prstGeom prst="rect">
            <a:avLst/>
          </a:prstGeom>
        </p:spPr>
      </p:pic>
      <p:pic>
        <p:nvPicPr>
          <p:cNvPr id="7" name="Imagem 6">
            <a:extLst>
              <a:ext uri="{FF2B5EF4-FFF2-40B4-BE49-F238E27FC236}">
                <a16:creationId xmlns:a16="http://schemas.microsoft.com/office/drawing/2014/main" xmlns="" id="{FD75A114-7BDC-4B11-B329-BCD38C964AFC}"/>
              </a:ext>
            </a:extLst>
          </p:cNvPr>
          <p:cNvPicPr>
            <a:picLocks noChangeAspect="1"/>
          </p:cNvPicPr>
          <p:nvPr/>
        </p:nvPicPr>
        <p:blipFill>
          <a:blip r:embed="rId4" cstate="print"/>
          <a:stretch>
            <a:fillRect/>
          </a:stretch>
        </p:blipFill>
        <p:spPr>
          <a:xfrm>
            <a:off x="4972739" y="4211873"/>
            <a:ext cx="6649471" cy="2286995"/>
          </a:xfrm>
          <a:prstGeom prst="rect">
            <a:avLst/>
          </a:prstGeom>
        </p:spPr>
      </p:pic>
    </p:spTree>
    <p:extLst>
      <p:ext uri="{BB962C8B-B14F-4D97-AF65-F5344CB8AC3E}">
        <p14:creationId xmlns:p14="http://schemas.microsoft.com/office/powerpoint/2010/main" xmlns="" val="253139881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651289" y="215420"/>
            <a:ext cx="11647068" cy="769441"/>
          </a:xfrm>
          <a:prstGeom prst="rect">
            <a:avLst/>
          </a:prstGeom>
          <a:noFill/>
        </p:spPr>
        <p:txBody>
          <a:bodyPr wrap="square" rtlCol="0">
            <a:spAutoFit/>
          </a:bodyPr>
          <a:lstStyle/>
          <a:p>
            <a:r>
              <a:rPr lang="pt-BR" sz="4400" b="1" dirty="0">
                <a:solidFill>
                  <a:schemeClr val="accent1">
                    <a:lumMod val="75000"/>
                  </a:schemeClr>
                </a:solidFill>
                <a:ea typeface="Tahoma" panose="020B0604030504040204" pitchFamily="34" charset="0"/>
                <a:cs typeface="Tahoma" panose="020B0604030504040204" pitchFamily="34" charset="0"/>
              </a:rPr>
              <a:t>Quando se deve adotar o entendimento da IN</a:t>
            </a:r>
          </a:p>
        </p:txBody>
      </p:sp>
      <p:sp>
        <p:nvSpPr>
          <p:cNvPr id="3" name="CaixaDeTexto 2"/>
          <p:cNvSpPr txBox="1"/>
          <p:nvPr/>
        </p:nvSpPr>
        <p:spPr>
          <a:xfrm>
            <a:off x="351182" y="1419800"/>
            <a:ext cx="11489634" cy="5016758"/>
          </a:xfrm>
          <a:prstGeom prst="rect">
            <a:avLst/>
          </a:prstGeom>
          <a:noFill/>
        </p:spPr>
        <p:txBody>
          <a:bodyPr wrap="square" rtlCol="0">
            <a:spAutoFit/>
          </a:bodyPr>
          <a:lstStyle/>
          <a:p>
            <a:r>
              <a:rPr lang="pt-BR" sz="3200" i="1" dirty="0"/>
              <a:t>“De tanto ver triunfar as nulidades; de tanto ver prosperar a desonra, de tanto ver crescer a injustiça. De tanto ver agigantarem-se os poderes nas mãos dos maus, o homem chega </a:t>
            </a:r>
            <a:r>
              <a:rPr lang="pt-BR" sz="3200" i="1" dirty="0" err="1"/>
              <a:t>adesanimar</a:t>
            </a:r>
            <a:r>
              <a:rPr lang="pt-BR" sz="3200" i="1" dirty="0"/>
              <a:t>- se da virtude, a rir-se da honra e a ter vergonha de ser honesto.”</a:t>
            </a:r>
            <a:endParaRPr lang="pt-BR" sz="3200" dirty="0"/>
          </a:p>
          <a:p>
            <a:r>
              <a:rPr lang="pt-BR" sz="3200" i="1" dirty="0"/>
              <a:t> </a:t>
            </a:r>
            <a:endParaRPr lang="pt-BR" sz="3200" dirty="0"/>
          </a:p>
          <a:p>
            <a:r>
              <a:rPr lang="pt-BR" sz="3200" b="1" dirty="0"/>
              <a:t>Rui Barbosa</a:t>
            </a:r>
          </a:p>
          <a:p>
            <a:endParaRPr lang="pt-BR" sz="3200" b="1" dirty="0"/>
          </a:p>
          <a:p>
            <a:endParaRPr lang="pt-BR" sz="3200" b="1" dirty="0"/>
          </a:p>
          <a:p>
            <a:endParaRPr lang="pt-BR" sz="3200" b="1" dirty="0"/>
          </a:p>
          <a:p>
            <a:endParaRPr lang="pt-BR" sz="2800" dirty="0"/>
          </a:p>
        </p:txBody>
      </p:sp>
      <p:sp>
        <p:nvSpPr>
          <p:cNvPr id="4" name="Rectangle 1"/>
          <p:cNvSpPr>
            <a:spLocks noChangeArrowheads="1"/>
          </p:cNvSpPr>
          <p:nvPr/>
        </p:nvSpPr>
        <p:spPr bwMode="auto">
          <a:xfrm>
            <a:off x="6003634" y="-215419"/>
            <a:ext cx="184731" cy="43083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76176"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xmlns="" id="{9C604CA8-6B5A-4F6C-9027-A4CAB8038BCD}"/>
              </a:ext>
            </a:extLst>
          </p:cNvPr>
          <p:cNvPicPr>
            <a:picLocks noChangeAspect="1"/>
          </p:cNvPicPr>
          <p:nvPr/>
        </p:nvPicPr>
        <p:blipFill>
          <a:blip r:embed="rId2" cstate="print"/>
          <a:stretch>
            <a:fillRect/>
          </a:stretch>
        </p:blipFill>
        <p:spPr>
          <a:xfrm>
            <a:off x="11508378" y="71846"/>
            <a:ext cx="666206" cy="920365"/>
          </a:xfrm>
          <a:prstGeom prst="rect">
            <a:avLst/>
          </a:prstGeom>
        </p:spPr>
      </p:pic>
      <p:sp>
        <p:nvSpPr>
          <p:cNvPr id="7" name="Retângulo 6"/>
          <p:cNvSpPr/>
          <p:nvPr/>
        </p:nvSpPr>
        <p:spPr>
          <a:xfrm>
            <a:off x="4493499" y="6052849"/>
            <a:ext cx="2857001" cy="523220"/>
          </a:xfrm>
          <a:prstGeom prst="rect">
            <a:avLst/>
          </a:prstGeom>
        </p:spPr>
        <p:txBody>
          <a:bodyPr wrap="none">
            <a:spAutoFit/>
          </a:bodyPr>
          <a:lstStyle/>
          <a:p>
            <a:r>
              <a:rPr lang="pt-BR" sz="2800" dirty="0">
                <a:hlinkClick r:id="rId3"/>
              </a:rPr>
              <a:t>www.eadir.com.br</a:t>
            </a:r>
            <a:endParaRPr lang="pt-BR" sz="2800" dirty="0"/>
          </a:p>
        </p:txBody>
      </p:sp>
    </p:spTree>
    <p:extLst>
      <p:ext uri="{BB962C8B-B14F-4D97-AF65-F5344CB8AC3E}">
        <p14:creationId xmlns:p14="http://schemas.microsoft.com/office/powerpoint/2010/main" xmlns="" val="2043755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Berlim</Template>
  <TotalTime>383</TotalTime>
  <Words>3523</Words>
  <Application>Microsoft Office PowerPoint</Application>
  <PresentationFormat>Personalizar</PresentationFormat>
  <Paragraphs>428</Paragraphs>
  <Slides>70</Slides>
  <Notes>0</Notes>
  <HiddenSlides>0</HiddenSlides>
  <MMClips>0</MMClips>
  <ScaleCrop>false</ScaleCrop>
  <HeadingPairs>
    <vt:vector size="4" baseType="variant">
      <vt:variant>
        <vt:lpstr>Tema</vt:lpstr>
      </vt:variant>
      <vt:variant>
        <vt:i4>1</vt:i4>
      </vt:variant>
      <vt:variant>
        <vt:lpstr>Títulos de slides</vt:lpstr>
      </vt:variant>
      <vt:variant>
        <vt:i4>70</vt:i4>
      </vt:variant>
    </vt:vector>
  </HeadingPairs>
  <TitlesOfParts>
    <vt:vector size="71" baseType="lpstr">
      <vt:lpstr>Tema do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Actmob</dc:creator>
  <cp:lastModifiedBy>Usuário do Windows</cp:lastModifiedBy>
  <cp:revision>33</cp:revision>
  <dcterms:created xsi:type="dcterms:W3CDTF">2017-02-13T18:39:23Z</dcterms:created>
  <dcterms:modified xsi:type="dcterms:W3CDTF">2018-09-03T15:38:32Z</dcterms:modified>
</cp:coreProperties>
</file>