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C0585-0CF6-4DE8-8613-6341B1388E9E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967FB-AAE2-4EFB-9299-A01BE0047F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74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967FB-AAE2-4EFB-9299-A01BE0047FD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3755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967FB-AAE2-4EFB-9299-A01BE0047FD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3755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967FB-AAE2-4EFB-9299-A01BE0047FD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3755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967FB-AAE2-4EFB-9299-A01BE0047FD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3755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967FB-AAE2-4EFB-9299-A01BE0047FD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3755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23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917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28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815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8484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55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397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348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0096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61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4009-5324-4FF4-9248-360E72E1F7A7}" type="datetimeFigureOut">
              <a:rPr lang="pt-BR" smtClean="0"/>
              <a:t>20/03/2018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9D6DB-23E5-43CF-A4E3-C7C364FCCF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59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_ato2015-2018/2015/Lei/L13105.htm#art13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lanalto.gov.br/ccivil_03/_ato2015-2018/2015/Lei/L13105.htm#art3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9600" b="1" dirty="0" smtClean="0"/>
              <a:t>REFORMA TRABALHISTA	</a:t>
            </a:r>
            <a:endParaRPr lang="pt-BR" sz="96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775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7200" b="1" dirty="0" smtClean="0"/>
              <a:t>ART. 2º DA CLT</a:t>
            </a:r>
            <a:endParaRPr lang="pt-BR" sz="7200" b="1" dirty="0"/>
          </a:p>
        </p:txBody>
      </p:sp>
      <p:graphicFrame>
        <p:nvGraphicFramePr>
          <p:cNvPr id="10" name="Espaço Reservado para Conteú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985264"/>
              </p:ext>
            </p:extLst>
          </p:nvPr>
        </p:nvGraphicFramePr>
        <p:xfrm>
          <a:off x="457200" y="1600200"/>
          <a:ext cx="82296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chemeClr val="tx1"/>
                          </a:solidFill>
                        </a:rPr>
                        <a:t>ANTIGO</a:t>
                      </a:r>
                      <a:endParaRPr lang="pt-BR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rgbClr val="FF0000"/>
                          </a:solidFill>
                        </a:rPr>
                        <a:t>NOVO</a:t>
                      </a:r>
                      <a:endParaRPr lang="pt-BR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§ 2º Sempre que uma ou mais empresas, tendo, embora, cada uma delas, personalidade jurídica própria, estiverem sob a direção, controle ou administração de outra, constituindo grupo industrial, comercial ou de qualquer outra atividade econômica, serão, para os efeitos da relação de emprego, solidariamente responsáveis a empresa principal e cada uma das subordinadas.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§ 2º Sempre que uma ou mais empresas, tendo, embora, cada uma delas, personalidade jurídica própria, estiverem sob a direção, controle ou administração de outra, </a:t>
                      </a:r>
                      <a:r>
                        <a:rPr lang="pt-BR" sz="2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 ainda quando, mesmo guardando cada uma sua autonomia, integrem grupo econômico, serão responsáveis solidariamente pelas obrigações decorrentes da relação de emprego</a:t>
                      </a:r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62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7200" b="1" dirty="0" smtClean="0"/>
              <a:t>ART. 2º DA CLT</a:t>
            </a:r>
            <a:endParaRPr lang="pt-BR" sz="7200" b="1" dirty="0"/>
          </a:p>
        </p:txBody>
      </p:sp>
      <p:graphicFrame>
        <p:nvGraphicFramePr>
          <p:cNvPr id="10" name="Espaço Reservado para Conteú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193466"/>
              </p:ext>
            </p:extLst>
          </p:nvPr>
        </p:nvGraphicFramePr>
        <p:xfrm>
          <a:off x="457200" y="1600200"/>
          <a:ext cx="82296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528"/>
                <a:gridCol w="65630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chemeClr val="tx1"/>
                          </a:solidFill>
                        </a:rPr>
                        <a:t>ANTIGO</a:t>
                      </a:r>
                      <a:endParaRPr lang="pt-BR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rgbClr val="FF0000"/>
                          </a:solidFill>
                        </a:rPr>
                        <a:t>NOVO</a:t>
                      </a:r>
                      <a:endParaRPr lang="pt-BR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§ 3º Não caracteriza grupo econômico a mera identidade de sócios, sendo necessárias, para a configuração do grupo, a demonstração do interesse integrado, a efetiva comunhão de interesses e a atuação conjunta das empresas dele integrantes.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44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7200" b="1" dirty="0" smtClean="0"/>
              <a:t>ART. 448-A DA CLT</a:t>
            </a:r>
            <a:endParaRPr lang="pt-BR" sz="7200" b="1" dirty="0"/>
          </a:p>
        </p:txBody>
      </p:sp>
      <p:graphicFrame>
        <p:nvGraphicFramePr>
          <p:cNvPr id="10" name="Espaço Reservado para Conteú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156789"/>
              </p:ext>
            </p:extLst>
          </p:nvPr>
        </p:nvGraphicFramePr>
        <p:xfrm>
          <a:off x="457200" y="1600200"/>
          <a:ext cx="82296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520"/>
                <a:gridCol w="6635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chemeClr val="tx1"/>
                          </a:solidFill>
                        </a:rPr>
                        <a:t>ANTIGO</a:t>
                      </a:r>
                      <a:endParaRPr lang="pt-BR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rgbClr val="FF0000"/>
                          </a:solidFill>
                        </a:rPr>
                        <a:t>NOVO</a:t>
                      </a:r>
                      <a:endParaRPr lang="pt-BR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Art. 448-A  Caracterizada a sucessão empresarial ou de empregadores prevista nos </a:t>
                      </a:r>
                      <a:r>
                        <a:rPr lang="pt-BR" sz="2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arts</a:t>
                      </a:r>
                      <a:r>
                        <a:rPr lang="pt-BR" sz="2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10 e 448 desta Consolidação, as obrigações trabalhistas, inclusive as contraídas à época em que os empregados trabalhavam para a empresa sucedida, são de responsabilidade do sucessor.  </a:t>
                      </a:r>
                    </a:p>
                    <a:p>
                      <a:r>
                        <a:rPr lang="pt-BR" sz="2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Parágrafo único.  A empresa sucedida responderá solidariamente com a sucessora quando ficar comprovada fraude na transferência.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1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7200" b="1" dirty="0" smtClean="0"/>
              <a:t>ART. 10-A DA CLT</a:t>
            </a:r>
            <a:endParaRPr lang="pt-BR" sz="7200" b="1" dirty="0"/>
          </a:p>
        </p:txBody>
      </p:sp>
      <p:graphicFrame>
        <p:nvGraphicFramePr>
          <p:cNvPr id="10" name="Espaço Reservado para Conteú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9521170"/>
              </p:ext>
            </p:extLst>
          </p:nvPr>
        </p:nvGraphicFramePr>
        <p:xfrm>
          <a:off x="457200" y="1600200"/>
          <a:ext cx="82296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/>
                <a:gridCol w="64910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chemeClr val="tx1"/>
                          </a:solidFill>
                        </a:rPr>
                        <a:t>ANTIGO</a:t>
                      </a:r>
                      <a:endParaRPr lang="pt-BR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rgbClr val="FF0000"/>
                          </a:solidFill>
                        </a:rPr>
                        <a:t>NOVO</a:t>
                      </a:r>
                      <a:endParaRPr lang="pt-BR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Art. 10-A.  O sócio retirante responde subsidiariamente pelas obrigações trabalhistas da sociedade relativas ao período em que figurou como sócio, somente em ações ajuizadas até dois anos depois de averbada a modificação do contrato, observada a seguinte ordem de preferência: </a:t>
                      </a:r>
                    </a:p>
                    <a:p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- a empresa devedora;  </a:t>
                      </a:r>
                    </a:p>
                    <a:p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 - os sócios atuais; e </a:t>
                      </a:r>
                    </a:p>
                    <a:p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 - os sócios retirantes.  </a:t>
                      </a:r>
                    </a:p>
                    <a:p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Parágrafo único.  O sócio retirante responderá solidariamente com os demais quando ficar comprovada fraude na alteração societária decorrente da modificação do contrato.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5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7200" b="1" dirty="0" smtClean="0"/>
              <a:t>ART. 855-A DA CLT</a:t>
            </a:r>
            <a:endParaRPr lang="pt-BR" sz="7200" b="1" dirty="0"/>
          </a:p>
        </p:txBody>
      </p:sp>
      <p:graphicFrame>
        <p:nvGraphicFramePr>
          <p:cNvPr id="10" name="Espaço Reservado para Conteú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562564"/>
              </p:ext>
            </p:extLst>
          </p:nvPr>
        </p:nvGraphicFramePr>
        <p:xfrm>
          <a:off x="457200" y="1600200"/>
          <a:ext cx="8229600" cy="501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520"/>
                <a:gridCol w="6635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chemeClr val="tx1"/>
                          </a:solidFill>
                        </a:rPr>
                        <a:t>ANTIGO</a:t>
                      </a:r>
                      <a:endParaRPr lang="pt-BR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 smtClean="0">
                          <a:solidFill>
                            <a:srgbClr val="FF0000"/>
                          </a:solidFill>
                        </a:rPr>
                        <a:t>NOVO</a:t>
                      </a:r>
                      <a:endParaRPr lang="pt-BR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Art. 855-A.  Aplica-se ao processo do trabalho o incidente de desconsideração da personalidade jurídica previsto nos </a:t>
                      </a:r>
                      <a:r>
                        <a:rPr lang="pt-BR" sz="190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arts</a:t>
                      </a:r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. </a:t>
                      </a:r>
                      <a:r>
                        <a:rPr lang="pt-BR" sz="19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133 a 137 da Lei n</a:t>
                      </a:r>
                      <a:r>
                        <a:rPr lang="pt-BR" sz="1900" u="sng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o</a:t>
                      </a:r>
                      <a:r>
                        <a:rPr lang="pt-BR" sz="19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 13.105, de 16 de março de 2015 - Código de Processo Civil.</a:t>
                      </a:r>
                      <a:endParaRPr lang="pt-BR" sz="1900" u="sng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§ 1</a:t>
                      </a:r>
                      <a:r>
                        <a:rPr lang="pt-BR" sz="1900" u="none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Da decisão interlocutória que acolher ou rejeitar o incidente:</a:t>
                      </a:r>
                    </a:p>
                    <a:p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- na fase de cognição, não cabe recurso de imediato, na forma do § 1</a:t>
                      </a:r>
                      <a:r>
                        <a:rPr lang="pt-BR" sz="1900" u="none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do art. 893 desta Consolidação;</a:t>
                      </a:r>
                    </a:p>
                    <a:p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 - na fase de execução, cabe agravo de petição, independentemente de garantia do juízo;</a:t>
                      </a:r>
                    </a:p>
                    <a:p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 - cabe agravo interno se proferida pelo relator em incidente instaurado originariamente no tribunal.</a:t>
                      </a:r>
                    </a:p>
                    <a:p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§ 2</a:t>
                      </a:r>
                      <a:r>
                        <a:rPr lang="pt-BR" sz="1900" u="none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A instauração do incidente suspenderá o processo, sem prejuízo de concessão da tutela de urgência de natureza cautelar de que trata o </a:t>
                      </a:r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art. 301 da Lei n</a:t>
                      </a:r>
                      <a:r>
                        <a:rPr lang="pt-BR" sz="1900" u="none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o</a:t>
                      </a:r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 13.105, de 16 de março de 2015 (Código de Processo Civil)</a:t>
                      </a:r>
                      <a:r>
                        <a:rPr lang="pt-BR" sz="19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40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122</Words>
  <Application>Microsoft Office PowerPoint</Application>
  <PresentationFormat>Apresentação na tela (4:3)</PresentationFormat>
  <Paragraphs>37</Paragraphs>
  <Slides>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REFORMA TRABALHISTA </vt:lpstr>
      <vt:lpstr>ART. 2º DA CLT</vt:lpstr>
      <vt:lpstr>ART. 2º DA CLT</vt:lpstr>
      <vt:lpstr>ART. 448-A DA CLT</vt:lpstr>
      <vt:lpstr>ART. 10-A DA CLT</vt:lpstr>
      <vt:lpstr>ART. 855-A DA CLT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 TRABALHISTA</dc:title>
  <dc:creator>Secretaria de Tecnologia da Informação</dc:creator>
  <cp:lastModifiedBy>FB.user</cp:lastModifiedBy>
  <cp:revision>4</cp:revision>
  <dcterms:created xsi:type="dcterms:W3CDTF">2017-08-15T03:57:42Z</dcterms:created>
  <dcterms:modified xsi:type="dcterms:W3CDTF">2018-03-20T22:01:21Z</dcterms:modified>
</cp:coreProperties>
</file>