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63" r:id="rId3"/>
    <p:sldId id="258" r:id="rId4"/>
    <p:sldId id="257" r:id="rId5"/>
    <p:sldId id="259" r:id="rId6"/>
    <p:sldId id="260" r:id="rId7"/>
    <p:sldId id="264" r:id="rId8"/>
    <p:sldId id="262" r:id="rId9"/>
    <p:sldId id="261" r:id="rId10"/>
    <p:sldId id="267" r:id="rId11"/>
    <p:sldId id="268" r:id="rId12"/>
    <p:sldId id="266" r:id="rId13"/>
    <p:sldId id="269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nari e Gaudêncio Advogados Associados" userId="45bc6ad47f537c86" providerId="LiveId" clId="{D293726B-3C2E-4AC6-A337-086934A470D6}"/>
    <pc:docChg chg="undo custSel addSld delSld modSld">
      <pc:chgData name="Fornari e Gaudêncio Advogados Associados" userId="45bc6ad47f537c86" providerId="LiveId" clId="{D293726B-3C2E-4AC6-A337-086934A470D6}" dt="2019-08-06T15:24:37.535" v="1511" actId="27636"/>
      <pc:docMkLst>
        <pc:docMk/>
      </pc:docMkLst>
      <pc:sldChg chg="modSp">
        <pc:chgData name="Fornari e Gaudêncio Advogados Associados" userId="45bc6ad47f537c86" providerId="LiveId" clId="{D293726B-3C2E-4AC6-A337-086934A470D6}" dt="2019-08-06T15:18:56.377" v="1339" actId="113"/>
        <pc:sldMkLst>
          <pc:docMk/>
          <pc:sldMk cId="4213099646" sldId="256"/>
        </pc:sldMkLst>
        <pc:spChg chg="mod">
          <ac:chgData name="Fornari e Gaudêncio Advogados Associados" userId="45bc6ad47f537c86" providerId="LiveId" clId="{D293726B-3C2E-4AC6-A337-086934A470D6}" dt="2019-08-06T15:18:56.377" v="1339" actId="113"/>
          <ac:spMkLst>
            <pc:docMk/>
            <pc:sldMk cId="4213099646" sldId="256"/>
            <ac:spMk id="2" creationId="{F3E0ED56-EFF9-46AC-822B-1BA0DEA40DF9}"/>
          </ac:spMkLst>
        </pc:spChg>
      </pc:sldChg>
      <pc:sldChg chg="modSp">
        <pc:chgData name="Fornari e Gaudêncio Advogados Associados" userId="45bc6ad47f537c86" providerId="LiveId" clId="{D293726B-3C2E-4AC6-A337-086934A470D6}" dt="2019-08-06T15:18:48.291" v="1336" actId="27636"/>
        <pc:sldMkLst>
          <pc:docMk/>
          <pc:sldMk cId="1420839332" sldId="257"/>
        </pc:sldMkLst>
        <pc:spChg chg="mod">
          <ac:chgData name="Fornari e Gaudêncio Advogados Associados" userId="45bc6ad47f537c86" providerId="LiveId" clId="{D293726B-3C2E-4AC6-A337-086934A470D6}" dt="2019-08-06T15:18:48.291" v="1336" actId="27636"/>
          <ac:spMkLst>
            <pc:docMk/>
            <pc:sldMk cId="1420839332" sldId="257"/>
            <ac:spMk id="3" creationId="{6A887802-0BC0-425D-92AC-4150D164E0E5}"/>
          </ac:spMkLst>
        </pc:spChg>
        <pc:spChg chg="mod">
          <ac:chgData name="Fornari e Gaudêncio Advogados Associados" userId="45bc6ad47f537c86" providerId="LiveId" clId="{D293726B-3C2E-4AC6-A337-086934A470D6}" dt="2019-08-06T15:18:48.142" v="1335" actId="27636"/>
          <ac:spMkLst>
            <pc:docMk/>
            <pc:sldMk cId="1420839332" sldId="257"/>
            <ac:spMk id="4" creationId="{F1A5A105-24D3-4F77-8F4C-56777AE52114}"/>
          </ac:spMkLst>
        </pc:spChg>
      </pc:sldChg>
      <pc:sldChg chg="modSp">
        <pc:chgData name="Fornari e Gaudêncio Advogados Associados" userId="45bc6ad47f537c86" providerId="LiveId" clId="{D293726B-3C2E-4AC6-A337-086934A470D6}" dt="2019-08-06T15:19:31.977" v="1354" actId="20577"/>
        <pc:sldMkLst>
          <pc:docMk/>
          <pc:sldMk cId="1368139899" sldId="258"/>
        </pc:sldMkLst>
        <pc:spChg chg="mod">
          <ac:chgData name="Fornari e Gaudêncio Advogados Associados" userId="45bc6ad47f537c86" providerId="LiveId" clId="{D293726B-3C2E-4AC6-A337-086934A470D6}" dt="2019-08-06T15:19:31.977" v="1354" actId="20577"/>
          <ac:spMkLst>
            <pc:docMk/>
            <pc:sldMk cId="1368139899" sldId="258"/>
            <ac:spMk id="12" creationId="{E9DFB8AC-888F-4513-B23B-EA68C425BA9A}"/>
          </ac:spMkLst>
        </pc:spChg>
        <pc:spChg chg="mod">
          <ac:chgData name="Fornari e Gaudêncio Advogados Associados" userId="45bc6ad47f537c86" providerId="LiveId" clId="{D293726B-3C2E-4AC6-A337-086934A470D6}" dt="2019-08-05T14:46:30.224" v="1272" actId="20577"/>
          <ac:spMkLst>
            <pc:docMk/>
            <pc:sldMk cId="1368139899" sldId="258"/>
            <ac:spMk id="33" creationId="{43F33B1D-3E0B-4BDE-A4BA-442BC3B412F6}"/>
          </ac:spMkLst>
        </pc:spChg>
      </pc:sldChg>
      <pc:sldChg chg="delSp modSp">
        <pc:chgData name="Fornari e Gaudêncio Advogados Associados" userId="45bc6ad47f537c86" providerId="LiveId" clId="{D293726B-3C2E-4AC6-A337-086934A470D6}" dt="2019-08-05T14:49:21.671" v="1318"/>
        <pc:sldMkLst>
          <pc:docMk/>
          <pc:sldMk cId="3303920041" sldId="260"/>
        </pc:sldMkLst>
        <pc:spChg chg="mod">
          <ac:chgData name="Fornari e Gaudêncio Advogados Associados" userId="45bc6ad47f537c86" providerId="LiveId" clId="{D293726B-3C2E-4AC6-A337-086934A470D6}" dt="2019-08-05T14:47:27.511" v="1315" actId="1035"/>
          <ac:spMkLst>
            <pc:docMk/>
            <pc:sldMk cId="3303920041" sldId="260"/>
            <ac:spMk id="6" creationId="{7EB446C3-83B7-4126-B8FF-81E192A3A240}"/>
          </ac:spMkLst>
        </pc:spChg>
        <pc:spChg chg="del mod">
          <ac:chgData name="Fornari e Gaudêncio Advogados Associados" userId="45bc6ad47f537c86" providerId="LiveId" clId="{D293726B-3C2E-4AC6-A337-086934A470D6}" dt="2019-08-05T14:49:21.671" v="1318"/>
          <ac:spMkLst>
            <pc:docMk/>
            <pc:sldMk cId="3303920041" sldId="260"/>
            <ac:spMk id="33" creationId="{8AEF4061-A444-4B30-A065-BCFA99BAB797}"/>
          </ac:spMkLst>
        </pc:spChg>
      </pc:sldChg>
      <pc:sldChg chg="modSp">
        <pc:chgData name="Fornari e Gaudêncio Advogados Associados" userId="45bc6ad47f537c86" providerId="LiveId" clId="{D293726B-3C2E-4AC6-A337-086934A470D6}" dt="2019-08-06T15:23:46.932" v="1471" actId="20577"/>
        <pc:sldMkLst>
          <pc:docMk/>
          <pc:sldMk cId="2802703516" sldId="261"/>
        </pc:sldMkLst>
        <pc:spChg chg="mod">
          <ac:chgData name="Fornari e Gaudêncio Advogados Associados" userId="45bc6ad47f537c86" providerId="LiveId" clId="{D293726B-3C2E-4AC6-A337-086934A470D6}" dt="2019-08-06T15:23:46.932" v="1471" actId="20577"/>
          <ac:spMkLst>
            <pc:docMk/>
            <pc:sldMk cId="2802703516" sldId="261"/>
            <ac:spMk id="6" creationId="{8EDBA67F-E7CF-4FA1-BE63-56F62E17E21E}"/>
          </ac:spMkLst>
        </pc:spChg>
      </pc:sldChg>
      <pc:sldChg chg="modSp">
        <pc:chgData name="Fornari e Gaudêncio Advogados Associados" userId="45bc6ad47f537c86" providerId="LiveId" clId="{D293726B-3C2E-4AC6-A337-086934A470D6}" dt="2019-08-06T15:18:48.477" v="1337" actId="27636"/>
        <pc:sldMkLst>
          <pc:docMk/>
          <pc:sldMk cId="1164352285" sldId="262"/>
        </pc:sldMkLst>
        <pc:spChg chg="mod">
          <ac:chgData name="Fornari e Gaudêncio Advogados Associados" userId="45bc6ad47f537c86" providerId="LiveId" clId="{D293726B-3C2E-4AC6-A337-086934A470D6}" dt="2019-08-06T15:18:48.477" v="1337" actId="27636"/>
          <ac:spMkLst>
            <pc:docMk/>
            <pc:sldMk cId="1164352285" sldId="262"/>
            <ac:spMk id="3" creationId="{20840C36-E2C1-455B-8F0A-4E7C4E8B33B1}"/>
          </ac:spMkLst>
        </pc:spChg>
      </pc:sldChg>
      <pc:sldChg chg="modSp">
        <pc:chgData name="Fornari e Gaudêncio Advogados Associados" userId="45bc6ad47f537c86" providerId="LiveId" clId="{D293726B-3C2E-4AC6-A337-086934A470D6}" dt="2019-08-06T15:18:48.135" v="1334" actId="27636"/>
        <pc:sldMkLst>
          <pc:docMk/>
          <pc:sldMk cId="3076421867" sldId="263"/>
        </pc:sldMkLst>
        <pc:spChg chg="mod">
          <ac:chgData name="Fornari e Gaudêncio Advogados Associados" userId="45bc6ad47f537c86" providerId="LiveId" clId="{D293726B-3C2E-4AC6-A337-086934A470D6}" dt="2019-08-05T14:43:58.634" v="1216" actId="114"/>
          <ac:spMkLst>
            <pc:docMk/>
            <pc:sldMk cId="3076421867" sldId="263"/>
            <ac:spMk id="2" creationId="{A6DF606E-8BE6-4D6E-9CEF-1D685C18FD38}"/>
          </ac:spMkLst>
        </pc:spChg>
        <pc:spChg chg="mod">
          <ac:chgData name="Fornari e Gaudêncio Advogados Associados" userId="45bc6ad47f537c86" providerId="LiveId" clId="{D293726B-3C2E-4AC6-A337-086934A470D6}" dt="2019-08-06T15:18:48.135" v="1334" actId="27636"/>
          <ac:spMkLst>
            <pc:docMk/>
            <pc:sldMk cId="3076421867" sldId="263"/>
            <ac:spMk id="5" creationId="{468EB573-9B1C-447F-A125-833854E99F32}"/>
          </ac:spMkLst>
        </pc:spChg>
      </pc:sldChg>
      <pc:sldChg chg="modSp">
        <pc:chgData name="Fornari e Gaudêncio Advogados Associados" userId="45bc6ad47f537c86" providerId="LiveId" clId="{D293726B-3C2E-4AC6-A337-086934A470D6}" dt="2019-08-05T14:50:14.948" v="1323" actId="14100"/>
        <pc:sldMkLst>
          <pc:docMk/>
          <pc:sldMk cId="817302764" sldId="264"/>
        </pc:sldMkLst>
        <pc:spChg chg="mod">
          <ac:chgData name="Fornari e Gaudêncio Advogados Associados" userId="45bc6ad47f537c86" providerId="LiveId" clId="{D293726B-3C2E-4AC6-A337-086934A470D6}" dt="2019-08-05T14:50:03.652" v="1321" actId="14100"/>
          <ac:spMkLst>
            <pc:docMk/>
            <pc:sldMk cId="817302764" sldId="264"/>
            <ac:spMk id="4" creationId="{36BBF2B0-77D3-4157-8FFC-A2D3FF27CDAC}"/>
          </ac:spMkLst>
        </pc:spChg>
        <pc:spChg chg="mod">
          <ac:chgData name="Fornari e Gaudêncio Advogados Associados" userId="45bc6ad47f537c86" providerId="LiveId" clId="{D293726B-3C2E-4AC6-A337-086934A470D6}" dt="2019-08-05T14:50:14.948" v="1323" actId="14100"/>
          <ac:spMkLst>
            <pc:docMk/>
            <pc:sldMk cId="817302764" sldId="264"/>
            <ac:spMk id="24" creationId="{5BCCFE90-FB94-4A26-8261-3B3F6BDF8A78}"/>
          </ac:spMkLst>
        </pc:spChg>
      </pc:sldChg>
      <pc:sldChg chg="modSp del">
        <pc:chgData name="Fornari e Gaudêncio Advogados Associados" userId="45bc6ad47f537c86" providerId="LiveId" clId="{D293726B-3C2E-4AC6-A337-086934A470D6}" dt="2019-08-05T14:40:58.139" v="1192" actId="2696"/>
        <pc:sldMkLst>
          <pc:docMk/>
          <pc:sldMk cId="3334770558" sldId="265"/>
        </pc:sldMkLst>
        <pc:spChg chg="mod">
          <ac:chgData name="Fornari e Gaudêncio Advogados Associados" userId="45bc6ad47f537c86" providerId="LiveId" clId="{D293726B-3C2E-4AC6-A337-086934A470D6}" dt="2019-08-05T01:49:53.441" v="48" actId="122"/>
          <ac:spMkLst>
            <pc:docMk/>
            <pc:sldMk cId="3334770558" sldId="265"/>
            <ac:spMk id="2" creationId="{B40C5D38-2FD5-425F-9FB7-A413533AB7CA}"/>
          </ac:spMkLst>
        </pc:spChg>
        <pc:spChg chg="mod">
          <ac:chgData name="Fornari e Gaudêncio Advogados Associados" userId="45bc6ad47f537c86" providerId="LiveId" clId="{D293726B-3C2E-4AC6-A337-086934A470D6}" dt="2019-08-05T02:42:17.562" v="170" actId="20577"/>
          <ac:spMkLst>
            <pc:docMk/>
            <pc:sldMk cId="3334770558" sldId="265"/>
            <ac:spMk id="3" creationId="{D8179368-6A64-4B66-8DB5-520BEB3D134E}"/>
          </ac:spMkLst>
        </pc:spChg>
      </pc:sldChg>
      <pc:sldChg chg="addSp delSp modSp add">
        <pc:chgData name="Fornari e Gaudêncio Advogados Associados" userId="45bc6ad47f537c86" providerId="LiveId" clId="{D293726B-3C2E-4AC6-A337-086934A470D6}" dt="2019-08-05T14:41:53.682" v="1198" actId="14100"/>
        <pc:sldMkLst>
          <pc:docMk/>
          <pc:sldMk cId="2631019887" sldId="266"/>
        </pc:sldMkLst>
        <pc:spChg chg="del">
          <ac:chgData name="Fornari e Gaudêncio Advogados Associados" userId="45bc6ad47f537c86" providerId="LiveId" clId="{D293726B-3C2E-4AC6-A337-086934A470D6}" dt="2019-08-05T02:18:32" v="158" actId="478"/>
          <ac:spMkLst>
            <pc:docMk/>
            <pc:sldMk cId="2631019887" sldId="266"/>
            <ac:spMk id="2" creationId="{1535FBF4-A348-4FC9-8DEA-1335ADAA79AF}"/>
          </ac:spMkLst>
        </pc:spChg>
        <pc:spChg chg="del mod">
          <ac:chgData name="Fornari e Gaudêncio Advogados Associados" userId="45bc6ad47f537c86" providerId="LiveId" clId="{D293726B-3C2E-4AC6-A337-086934A470D6}" dt="2019-08-05T02:18:37.203" v="160"/>
          <ac:spMkLst>
            <pc:docMk/>
            <pc:sldMk cId="2631019887" sldId="266"/>
            <ac:spMk id="3" creationId="{E4741C64-12FA-4137-BF0A-B005AC2C8A8F}"/>
          </ac:spMkLst>
        </pc:spChg>
        <pc:graphicFrameChg chg="add mod modGraphic">
          <ac:chgData name="Fornari e Gaudêncio Advogados Associados" userId="45bc6ad47f537c86" providerId="LiveId" clId="{D293726B-3C2E-4AC6-A337-086934A470D6}" dt="2019-08-05T14:41:53.682" v="1198" actId="14100"/>
          <ac:graphicFrameMkLst>
            <pc:docMk/>
            <pc:sldMk cId="2631019887" sldId="266"/>
            <ac:graphicFrameMk id="4" creationId="{F8834DC8-045F-4953-BDA2-9B2CC14F5ABA}"/>
          </ac:graphicFrameMkLst>
        </pc:graphicFrameChg>
        <pc:picChg chg="add mod">
          <ac:chgData name="Fornari e Gaudêncio Advogados Associados" userId="45bc6ad47f537c86" providerId="LiveId" clId="{D293726B-3C2E-4AC6-A337-086934A470D6}" dt="2019-08-05T02:18:49.483" v="164" actId="14100"/>
          <ac:picMkLst>
            <pc:docMk/>
            <pc:sldMk cId="2631019887" sldId="266"/>
            <ac:picMk id="1025" creationId="{B2AF7BE8-6995-4124-AF71-27CA0C0DB307}"/>
          </ac:picMkLst>
        </pc:picChg>
        <pc:picChg chg="add mod">
          <ac:chgData name="Fornari e Gaudêncio Advogados Associados" userId="45bc6ad47f537c86" providerId="LiveId" clId="{D293726B-3C2E-4AC6-A337-086934A470D6}" dt="2019-08-05T02:18:49.483" v="164" actId="14100"/>
          <ac:picMkLst>
            <pc:docMk/>
            <pc:sldMk cId="2631019887" sldId="266"/>
            <ac:picMk id="1026" creationId="{C79691E9-7E18-4C77-8C6A-FECEE12CFFF4}"/>
          </ac:picMkLst>
        </pc:picChg>
      </pc:sldChg>
      <pc:sldChg chg="addSp delSp modSp add">
        <pc:chgData name="Fornari e Gaudêncio Advogados Associados" userId="45bc6ad47f537c86" providerId="LiveId" clId="{D293726B-3C2E-4AC6-A337-086934A470D6}" dt="2019-08-05T14:40:31.313" v="1189" actId="20577"/>
        <pc:sldMkLst>
          <pc:docMk/>
          <pc:sldMk cId="1574893264" sldId="267"/>
        </pc:sldMkLst>
        <pc:spChg chg="del">
          <ac:chgData name="Fornari e Gaudêncio Advogados Associados" userId="45bc6ad47f537c86" providerId="LiveId" clId="{D293726B-3C2E-4AC6-A337-086934A470D6}" dt="2019-08-05T14:26:46.788" v="215" actId="478"/>
          <ac:spMkLst>
            <pc:docMk/>
            <pc:sldMk cId="1574893264" sldId="267"/>
            <ac:spMk id="2" creationId="{7E0712DD-E0F6-4E56-900A-56C17248461B}"/>
          </ac:spMkLst>
        </pc:spChg>
        <pc:spChg chg="del">
          <ac:chgData name="Fornari e Gaudêncio Advogados Associados" userId="45bc6ad47f537c86" providerId="LiveId" clId="{D293726B-3C2E-4AC6-A337-086934A470D6}" dt="2019-08-05T14:26:49.241" v="216" actId="478"/>
          <ac:spMkLst>
            <pc:docMk/>
            <pc:sldMk cId="1574893264" sldId="267"/>
            <ac:spMk id="3" creationId="{68AAA43D-9349-4BA5-8FDB-D95E62A73655}"/>
          </ac:spMkLst>
        </pc:spChg>
        <pc:spChg chg="add mod">
          <ac:chgData name="Fornari e Gaudêncio Advogados Associados" userId="45bc6ad47f537c86" providerId="LiveId" clId="{D293726B-3C2E-4AC6-A337-086934A470D6}" dt="2019-08-05T14:40:31.313" v="1189" actId="20577"/>
          <ac:spMkLst>
            <pc:docMk/>
            <pc:sldMk cId="1574893264" sldId="267"/>
            <ac:spMk id="4" creationId="{8DDD0B29-ACF7-47AF-AC60-1F5275EEA2E9}"/>
          </ac:spMkLst>
        </pc:spChg>
      </pc:sldChg>
      <pc:sldChg chg="addSp delSp modSp add">
        <pc:chgData name="Fornari e Gaudêncio Advogados Associados" userId="45bc6ad47f537c86" providerId="LiveId" clId="{D293726B-3C2E-4AC6-A337-086934A470D6}" dt="2019-08-06T15:21:58.282" v="1369" actId="1076"/>
        <pc:sldMkLst>
          <pc:docMk/>
          <pc:sldMk cId="3201136800" sldId="268"/>
        </pc:sldMkLst>
        <pc:spChg chg="del">
          <ac:chgData name="Fornari e Gaudêncio Advogados Associados" userId="45bc6ad47f537c86" providerId="LiveId" clId="{D293726B-3C2E-4AC6-A337-086934A470D6}" dt="2019-08-06T15:20:27.112" v="1356" actId="478"/>
          <ac:spMkLst>
            <pc:docMk/>
            <pc:sldMk cId="3201136800" sldId="268"/>
            <ac:spMk id="2" creationId="{F145A0EF-FE04-4CCC-A050-7FE63D6A531F}"/>
          </ac:spMkLst>
        </pc:spChg>
        <pc:spChg chg="del">
          <ac:chgData name="Fornari e Gaudêncio Advogados Associados" userId="45bc6ad47f537c86" providerId="LiveId" clId="{D293726B-3C2E-4AC6-A337-086934A470D6}" dt="2019-08-06T15:20:28.604" v="1357" actId="478"/>
          <ac:spMkLst>
            <pc:docMk/>
            <pc:sldMk cId="3201136800" sldId="268"/>
            <ac:spMk id="3" creationId="{A8BBC3C4-D42D-4D99-8EEA-1999BDE25075}"/>
          </ac:spMkLst>
        </pc:spChg>
        <pc:spChg chg="add mod">
          <ac:chgData name="Fornari e Gaudêncio Advogados Associados" userId="45bc6ad47f537c86" providerId="LiveId" clId="{D293726B-3C2E-4AC6-A337-086934A470D6}" dt="2019-08-06T15:21:58.282" v="1369" actId="1076"/>
          <ac:spMkLst>
            <pc:docMk/>
            <pc:sldMk cId="3201136800" sldId="268"/>
            <ac:spMk id="4" creationId="{24DCFD88-8BA9-4AEB-8B2D-1A9B2EDD82C5}"/>
          </ac:spMkLst>
        </pc:spChg>
      </pc:sldChg>
      <pc:sldChg chg="delSp modSp add">
        <pc:chgData name="Fornari e Gaudêncio Advogados Associados" userId="45bc6ad47f537c86" providerId="LiveId" clId="{D293726B-3C2E-4AC6-A337-086934A470D6}" dt="2019-08-06T15:24:37.535" v="1511" actId="27636"/>
        <pc:sldMkLst>
          <pc:docMk/>
          <pc:sldMk cId="3467348522" sldId="269"/>
        </pc:sldMkLst>
        <pc:spChg chg="del">
          <ac:chgData name="Fornari e Gaudêncio Advogados Associados" userId="45bc6ad47f537c86" providerId="LiveId" clId="{D293726B-3C2E-4AC6-A337-086934A470D6}" dt="2019-08-06T15:22:09.160" v="1383" actId="478"/>
          <ac:spMkLst>
            <pc:docMk/>
            <pc:sldMk cId="3467348522" sldId="269"/>
            <ac:spMk id="2" creationId="{B90C820F-7546-47BE-93FC-9088F0E5B1F0}"/>
          </ac:spMkLst>
        </pc:spChg>
        <pc:spChg chg="mod">
          <ac:chgData name="Fornari e Gaudêncio Advogados Associados" userId="45bc6ad47f537c86" providerId="LiveId" clId="{D293726B-3C2E-4AC6-A337-086934A470D6}" dt="2019-08-06T15:24:37.535" v="1511" actId="27636"/>
          <ac:spMkLst>
            <pc:docMk/>
            <pc:sldMk cId="3467348522" sldId="269"/>
            <ac:spMk id="3" creationId="{0E605EEB-7560-48F1-AC74-44F06A72EBD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01A647-F108-425F-8F6A-8BCBAD5FD1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1CFC85-F452-4678-80D5-260B5769A1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465354-3B3A-4549-A068-EFEFEF5CC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C8D1-BA4B-47EB-9428-08A4E1E6BC32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377F2D-152A-4A2E-9A50-1D82495FF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482338-3CA1-4F2D-A8D1-7AB570BEE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0C1E-6D84-4D66-9127-FA012BD7ED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709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4211EF-FAA1-445A-8530-E58D70603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2C216F-6DEC-4508-9AE9-8FD17B11F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45CAC4-BD97-4EFE-8A95-9A07B6FE3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C8D1-BA4B-47EB-9428-08A4E1E6BC32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766515-CD52-4543-8066-C8A44BB37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0EE30D-4279-47D6-8908-726795F08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0C1E-6D84-4D66-9127-FA012BD7ED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7347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981E9-D129-4A7C-9466-CE5F2E377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92068C9-F928-4E31-825E-A59000D09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828742-12A8-4E8F-AA0B-C6499C42D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C8D1-BA4B-47EB-9428-08A4E1E6BC32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5A64C6-7510-449C-A827-63BDA4AA4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2790B5-476F-4DF2-B84D-74A73F0FA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0C1E-6D84-4D66-9127-FA012BD7ED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369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4EBBAF-79C5-4245-A885-C78BF1DB0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FD6DC02-2ECD-4D22-8601-4B66494D83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ACE5DA-F49D-4C19-A234-18F437591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32FD1C4-B3DD-4F71-8CF7-E6F646092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C8D1-BA4B-47EB-9428-08A4E1E6BC32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5F202E-4F29-4140-BC74-A962F0281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AFA9B5-A91F-4902-B912-750AC55D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0C1E-6D84-4D66-9127-FA012BD7ED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996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0E4375-FB1F-43EC-B75F-9AD82047B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008806-D492-4FB0-B57D-8A0E26CCB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6DD0DB8-98AA-4ABA-B88E-79CD34581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CFEBC7D-2000-43B7-B1E7-9A334C68D9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8F10A2F-CCB3-4B40-9B65-4921F082A3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7667DC6-5220-4474-B0DD-FFDD5C9FE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C8D1-BA4B-47EB-9428-08A4E1E6BC32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4BF2E39-402C-49D1-AB5C-C32923485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39793B3-A3D6-459F-9835-82B0D7D09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0C1E-6D84-4D66-9127-FA012BD7ED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86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6B7536-9A48-4CB5-BFFD-12581AE8A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2EDD59C-73D0-4678-875A-E5EEBD81A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C8D1-BA4B-47EB-9428-08A4E1E6BC32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0F6EDAC-B53D-439B-9F71-7A647C64B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89B5F4D-7B82-4B79-AC3C-A96156B58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0C1E-6D84-4D66-9127-FA012BD7ED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5229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43450C7-0E85-4DD0-A952-08A5C3661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C8D1-BA4B-47EB-9428-08A4E1E6BC32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9A2B8C8-8468-49C4-AFE4-63EBD974F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E88C70A-5C98-4332-8C6C-694867B1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0C1E-6D84-4D66-9127-FA012BD7ED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872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28026-42D7-4C32-8C79-DDCBF8178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A367F4-1FC3-4D4E-9367-21A04B118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94D1DCA-2BAD-4D12-8242-C7402C7AC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9A3F9B-B093-4FDD-AD3D-042B9B77C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C8D1-BA4B-47EB-9428-08A4E1E6BC32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269107F-6DCC-4D2F-99B9-4722BFBF1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8C6D62-DC06-4578-B69C-3950CA7EF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0C1E-6D84-4D66-9127-FA012BD7ED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01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98DB5-1D8D-4414-A4F5-57AD764C3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B7BDD17-F5C8-4AE0-AB7B-8EDE99DB4D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45EEF94-5C93-444E-B3F2-8DA5FE441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3D8323E-D717-4932-BE18-12F3A5679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C8D1-BA4B-47EB-9428-08A4E1E6BC32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34E727-E8B0-43F7-8014-9FE75E747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03B808-00E3-4BB5-9011-6435CE210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0C1E-6D84-4D66-9127-FA012BD7ED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2862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BA799-43A6-4B19-BCE3-FBD64DD67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516B41-35CE-48F9-B1EE-03896D160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589D68-B69F-4F0E-9C54-1B56BF05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C8D1-BA4B-47EB-9428-08A4E1E6BC32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8F7CB5-7DB8-4A80-A6F8-C7DD98093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3FB268-8C26-40E5-843B-62C50DED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0C1E-6D84-4D66-9127-FA012BD7ED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906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C7F7C35-1437-4648-A79D-B20E149E86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4BFCABB-FCAD-492E-B658-9BBB408B5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35E6CB-8080-41C1-A03F-01FDBF5C4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C8D1-BA4B-47EB-9428-08A4E1E6BC32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322C8A-9B10-4591-ADBD-FDF50A146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708778-1FC3-48FA-8A84-714F10081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0C1E-6D84-4D66-9127-FA012BD7ED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8713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674E2B8-0FAA-4AF2-9F02-80A0CCF58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354A4D-50FC-4EA3-BF96-2295AB10E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1CAE37-0A07-4086-BD02-96603DB464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0C8D1-BA4B-47EB-9428-08A4E1E6BC32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79848B-3A15-4D01-BFB9-E60E56205D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DCCD02-37A5-45F0-A3EE-59CF0E010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E0C1E-6D84-4D66-9127-FA012BD7ED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57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homerofornari@gmail.com" TargetMode="External"/><Relationship Id="rId2" Type="http://schemas.openxmlformats.org/officeDocument/2006/relationships/hyperlink" Target="mailto:homero@fgaa.com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E0ED56-EFF9-46AC-822B-1BA0DEA40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26" y="273912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pt-BR" dirty="0"/>
              <a:t>HABILITAÇÃO DE CRÉDITO NO PROCESSO FALIMENTAR</a:t>
            </a:r>
            <a:br>
              <a:rPr lang="pt-BR" dirty="0"/>
            </a:br>
            <a:br>
              <a:rPr lang="pt-BR" dirty="0"/>
            </a:br>
            <a:r>
              <a:rPr lang="pt-BR" dirty="0"/>
              <a:t>Lei 11.101/05</a:t>
            </a:r>
          </a:p>
        </p:txBody>
      </p:sp>
    </p:spTree>
    <p:extLst>
      <p:ext uri="{BB962C8B-B14F-4D97-AF65-F5344CB8AC3E}">
        <p14:creationId xmlns:p14="http://schemas.microsoft.com/office/powerpoint/2010/main" val="4213099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DF606E-8BE6-4D6E-9CEF-1D685C18F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7914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u="sng" dirty="0"/>
              <a:t>CRÉDITO – Art.49 </a:t>
            </a:r>
            <a:br>
              <a:rPr lang="pt-BR" b="1" u="sng" dirty="0"/>
            </a:br>
            <a:r>
              <a:rPr lang="pt-BR" sz="3100" i="1" dirty="0"/>
              <a:t>“Estão sujeitos à recuperação judicial todos os créditos existentes na data do pedido, ainda que não vencidos”.</a:t>
            </a:r>
            <a:endParaRPr lang="pt-BR" b="1" i="1" u="sng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68EB573-9B1C-447F-A125-833854E99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1899138"/>
            <a:ext cx="11788725" cy="483928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dirty="0"/>
              <a:t>PARTICIPARÃO DA R.J. CONFORME O “</a:t>
            </a:r>
            <a:r>
              <a:rPr lang="pt-BR" u="sng" dirty="0"/>
              <a:t>FATO GERADOR</a:t>
            </a:r>
            <a:r>
              <a:rPr lang="pt-BR" dirty="0"/>
              <a:t>” DO CRÉDITO:</a:t>
            </a:r>
          </a:p>
          <a:p>
            <a:pPr marL="0" indent="0" algn="just">
              <a:buNone/>
            </a:pPr>
            <a:endParaRPr lang="pt-BR" dirty="0"/>
          </a:p>
          <a:p>
            <a:pPr lvl="1" algn="just"/>
            <a:r>
              <a:rPr lang="pt-BR" dirty="0"/>
              <a:t>CRÉDITOS LÍQUIDOS </a:t>
            </a:r>
            <a:r>
              <a:rPr lang="pt-BR" b="1" u="sng" dirty="0"/>
              <a:t>ANTERIORES</a:t>
            </a:r>
            <a:r>
              <a:rPr lang="pt-BR" dirty="0"/>
              <a:t> AO PEDIDO -&gt; DEVEM SER ATUALIZADOS ATÉ O PEDIDO DE R.J. e SEREM ABARCADOS PELO PLANO DE RECUPERAÇÃO;</a:t>
            </a:r>
          </a:p>
          <a:p>
            <a:pPr marL="457200" lvl="1" indent="0" algn="just">
              <a:buNone/>
            </a:pPr>
            <a:endParaRPr lang="pt-BR" dirty="0"/>
          </a:p>
          <a:p>
            <a:pPr lvl="1" algn="just"/>
            <a:r>
              <a:rPr lang="pt-BR" dirty="0"/>
              <a:t>CRÉDITOS LÍQUIDOS </a:t>
            </a:r>
            <a:r>
              <a:rPr lang="pt-BR" b="1" u="sng" dirty="0"/>
              <a:t>POSTERIORES</a:t>
            </a:r>
            <a:r>
              <a:rPr lang="pt-BR" dirty="0"/>
              <a:t> AO PEDIDO -&gt; NÃO PARTICIPAM DO PLANO DE RECUPERAÇÃO e DEVEM SER PAGOS NORMALMENTE.</a:t>
            </a:r>
          </a:p>
          <a:p>
            <a:pPr lvl="1" algn="just"/>
            <a:endParaRPr lang="pt-BR" dirty="0"/>
          </a:p>
          <a:p>
            <a:pPr lvl="1" algn="just"/>
            <a:r>
              <a:rPr lang="pt-BR" dirty="0"/>
              <a:t>CRÉDITOS ILÍQUIDOS (ex. ações de indenização) CUJA OBRIGAÇÃO TEM ORIGEM (FATO GERADOR) </a:t>
            </a:r>
            <a:r>
              <a:rPr lang="pt-BR" b="1" u="sng" dirty="0"/>
              <a:t>ANTES DO PEDIDO DE R.J.</a:t>
            </a:r>
            <a:r>
              <a:rPr lang="pt-BR" dirty="0"/>
              <a:t> DEVEM PROSSEGUIR NO JUÍZO DE ORIGEM e QDO SER TORNAR LÍQUIDA, SERÃO ENCAMINHADAS AO JUÍZO RECUPERACIONAL E SERÃO ABARCADAS PELO PLANO DE RECUPERAÇÃO.</a:t>
            </a:r>
          </a:p>
          <a:p>
            <a:pPr lvl="1" algn="just"/>
            <a:endParaRPr lang="pt-BR" dirty="0"/>
          </a:p>
          <a:p>
            <a:pPr lvl="1" algn="just"/>
            <a:r>
              <a:rPr lang="pt-BR" dirty="0"/>
              <a:t>CRÉDITOS ILÍQUIDOS (ex. ações de indenização) CUJA OBRIGAÇÃO TEM ORIGEM (FATO GERADOR) </a:t>
            </a:r>
            <a:r>
              <a:rPr lang="pt-BR" b="1" u="sng" dirty="0"/>
              <a:t>APÓS O PEDIDO DE R.J</a:t>
            </a:r>
            <a:r>
              <a:rPr lang="pt-BR" dirty="0"/>
              <a:t>., PROSSEGUIRÃO NORMALMENTE NO JUIZO DE ORIGEM, NÃO SERÃO ATINGIDAS PELO PLANO DE RECUPERAÇÃO JUDICIAL E DEVEM SER SATISFEITAS REGULARMENTE.</a:t>
            </a:r>
          </a:p>
        </p:txBody>
      </p:sp>
    </p:spTree>
    <p:extLst>
      <p:ext uri="{BB962C8B-B14F-4D97-AF65-F5344CB8AC3E}">
        <p14:creationId xmlns:p14="http://schemas.microsoft.com/office/powerpoint/2010/main" val="3076421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3D6BF928-2893-4809-8865-DBAFAFD9BB60}"/>
              </a:ext>
            </a:extLst>
          </p:cNvPr>
          <p:cNvSpPr/>
          <p:nvPr/>
        </p:nvSpPr>
        <p:spPr>
          <a:xfrm>
            <a:off x="894521" y="2475853"/>
            <a:ext cx="11020803" cy="7553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9DFB8AC-888F-4513-B23B-EA68C425BA9A}"/>
              </a:ext>
            </a:extLst>
          </p:cNvPr>
          <p:cNvSpPr txBox="1"/>
          <p:nvPr/>
        </p:nvSpPr>
        <p:spPr>
          <a:xfrm>
            <a:off x="887896" y="396133"/>
            <a:ext cx="1040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RECUPERAÇÃO JUDICIAL / FALÊNCIA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D6F894AB-C101-46B5-BD26-024F0DDE5E78}"/>
              </a:ext>
            </a:extLst>
          </p:cNvPr>
          <p:cNvCxnSpPr/>
          <p:nvPr/>
        </p:nvCxnSpPr>
        <p:spPr>
          <a:xfrm>
            <a:off x="894522" y="1586803"/>
            <a:ext cx="0" cy="1272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82B5804-F295-4D05-912E-2FFD9F4A669B}"/>
              </a:ext>
            </a:extLst>
          </p:cNvPr>
          <p:cNvSpPr txBox="1"/>
          <p:nvPr/>
        </p:nvSpPr>
        <p:spPr>
          <a:xfrm>
            <a:off x="689113" y="1217471"/>
            <a:ext cx="2928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Pedido de RJ (art.48 e 51)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479EB32-4F11-49CD-9ECD-DB6CD94A6E9B}"/>
              </a:ext>
            </a:extLst>
          </p:cNvPr>
          <p:cNvSpPr txBox="1"/>
          <p:nvPr/>
        </p:nvSpPr>
        <p:spPr>
          <a:xfrm>
            <a:off x="682488" y="3745033"/>
            <a:ext cx="1081377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Art.51, III </a:t>
            </a:r>
            <a:r>
              <a:rPr lang="pt-BR" sz="1600" dirty="0"/>
              <a:t>– a relação nominal completa dos credores, inclusive aqueles por obrigação de fazer ou de dar, com a indicação do endereço de cada um, a natureza, a classificação e o valor atualizado do crédito, discriminando sua origem, o regime dos respectivos vencimentos e a indicação dos registros contábeis de cada transação pendente; </a:t>
            </a:r>
          </a:p>
          <a:p>
            <a:endParaRPr lang="pt-BR" sz="1400" dirty="0"/>
          </a:p>
          <a:p>
            <a:r>
              <a:rPr lang="pt-BR" sz="1600" b="1" dirty="0"/>
              <a:t>Art. 52 -</a:t>
            </a:r>
            <a:r>
              <a:rPr lang="pt-BR" sz="1600" dirty="0"/>
              <a:t> Estando em termos a documentação exigida no art. 51 desta Lei, o juiz </a:t>
            </a:r>
            <a:r>
              <a:rPr lang="pt-BR" sz="1600" b="1" u="sng" dirty="0"/>
              <a:t>deferirá o processamento </a:t>
            </a:r>
            <a:r>
              <a:rPr lang="pt-BR" sz="1600" dirty="0"/>
              <a:t>da recuperação judicial e, no mesmo ato: </a:t>
            </a:r>
            <a:endParaRPr lang="pt-BR" sz="1200" dirty="0"/>
          </a:p>
          <a:p>
            <a:r>
              <a:rPr lang="pt-BR" sz="1600" dirty="0"/>
              <a:t>I – </a:t>
            </a:r>
            <a:r>
              <a:rPr lang="pt-BR" sz="1600" b="1" u="sng" dirty="0"/>
              <a:t>nomeará o administrador judicial</a:t>
            </a:r>
            <a:r>
              <a:rPr lang="pt-BR" sz="1600" dirty="0"/>
              <a:t>, observado o disposto no art. 21 desta Lei; </a:t>
            </a:r>
          </a:p>
          <a:p>
            <a:r>
              <a:rPr lang="pt-BR" sz="1600" dirty="0"/>
              <a:t>§ 1º O juiz </a:t>
            </a:r>
            <a:r>
              <a:rPr lang="pt-BR" sz="1600" b="1" u="sng" dirty="0"/>
              <a:t>ordenará a expedição de edital</a:t>
            </a:r>
            <a:r>
              <a:rPr lang="pt-BR" sz="1600" dirty="0"/>
              <a:t>, para publicação no órgão oficial, que conterá: </a:t>
            </a:r>
            <a:endParaRPr lang="pt-BR" sz="1100" dirty="0"/>
          </a:p>
          <a:p>
            <a:r>
              <a:rPr lang="pt-BR" sz="1600" dirty="0"/>
              <a:t>I – o resumo do pedido do devedor e da decisão que defere o processamento da recuperação judicial; </a:t>
            </a:r>
            <a:endParaRPr lang="pt-BR" sz="1100" dirty="0"/>
          </a:p>
          <a:p>
            <a:r>
              <a:rPr lang="pt-BR" sz="1600" dirty="0"/>
              <a:t>II – </a:t>
            </a:r>
            <a:r>
              <a:rPr lang="pt-BR" sz="1600" b="1" u="sng" dirty="0"/>
              <a:t>a relação nominal de credores, em que se discrimine o valor atualizado e a classificação de cada crédito</a:t>
            </a:r>
            <a:r>
              <a:rPr lang="pt-BR" sz="1600" dirty="0"/>
              <a:t>; </a:t>
            </a:r>
            <a:endParaRPr lang="pt-BR" sz="1100" dirty="0"/>
          </a:p>
          <a:p>
            <a:r>
              <a:rPr lang="pt-BR" sz="1600" dirty="0"/>
              <a:t>III – </a:t>
            </a:r>
            <a:r>
              <a:rPr lang="pt-BR" sz="1600" b="1" u="sng" dirty="0"/>
              <a:t>a advertência acerca dos prazos para habilitação dos créditos, na forma do art. 7º , § 1º</a:t>
            </a:r>
            <a:r>
              <a:rPr lang="pt-BR" sz="1600" dirty="0"/>
              <a:t> , desta Lei, e para que os credores apresentem objeção ao plano de recuperação judicial apresentado pelo devedor nos termos do art. 55 desta Lei. </a:t>
            </a:r>
            <a:endParaRPr lang="pt-BR" sz="1400" dirty="0"/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1E9294D2-6272-4844-B65F-32DBA1E5A057}"/>
              </a:ext>
            </a:extLst>
          </p:cNvPr>
          <p:cNvCxnSpPr/>
          <p:nvPr/>
        </p:nvCxnSpPr>
        <p:spPr>
          <a:xfrm>
            <a:off x="1563757" y="2080591"/>
            <a:ext cx="0" cy="596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11F1C44-4A87-4762-8D6E-9F14635CF0B3}"/>
              </a:ext>
            </a:extLst>
          </p:cNvPr>
          <p:cNvSpPr txBox="1"/>
          <p:nvPr/>
        </p:nvSpPr>
        <p:spPr>
          <a:xfrm>
            <a:off x="1205948" y="1722783"/>
            <a:ext cx="742119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   MP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101F7346-29C9-4A85-9E75-9F7DD337F110}"/>
              </a:ext>
            </a:extLst>
          </p:cNvPr>
          <p:cNvCxnSpPr/>
          <p:nvPr/>
        </p:nvCxnSpPr>
        <p:spPr>
          <a:xfrm>
            <a:off x="2378765" y="2080591"/>
            <a:ext cx="0" cy="596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3677099-CAAA-4767-8275-501A1FE9CD66}"/>
              </a:ext>
            </a:extLst>
          </p:cNvPr>
          <p:cNvSpPr txBox="1"/>
          <p:nvPr/>
        </p:nvSpPr>
        <p:spPr>
          <a:xfrm>
            <a:off x="1976230" y="1510532"/>
            <a:ext cx="89285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   Juiz (art.52)</a:t>
            </a: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AE23070C-C3F0-4EF5-A0B8-A6856E3BFF09}"/>
              </a:ext>
            </a:extLst>
          </p:cNvPr>
          <p:cNvCxnSpPr/>
          <p:nvPr/>
        </p:nvCxnSpPr>
        <p:spPr>
          <a:xfrm>
            <a:off x="3869635" y="2092115"/>
            <a:ext cx="0" cy="596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F488820-5C53-4414-988A-F0D758F79CD3}"/>
              </a:ext>
            </a:extLst>
          </p:cNvPr>
          <p:cNvSpPr txBox="1"/>
          <p:nvPr/>
        </p:nvSpPr>
        <p:spPr>
          <a:xfrm>
            <a:off x="3198738" y="1177261"/>
            <a:ext cx="166315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    Pub. Edital</a:t>
            </a:r>
          </a:p>
          <a:p>
            <a:r>
              <a:rPr lang="pt-BR" dirty="0"/>
              <a:t>Art.7, §1º - </a:t>
            </a:r>
            <a:r>
              <a:rPr lang="pt-BR" b="1" dirty="0"/>
              <a:t>fase administrativa </a:t>
            </a:r>
          </a:p>
        </p:txBody>
      </p: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AF62AF23-1ED9-46C3-A05F-C5D94A143AE2}"/>
              </a:ext>
            </a:extLst>
          </p:cNvPr>
          <p:cNvCxnSpPr>
            <a:cxnSpLocks/>
          </p:cNvCxnSpPr>
          <p:nvPr/>
        </p:nvCxnSpPr>
        <p:spPr>
          <a:xfrm>
            <a:off x="3869635" y="2518121"/>
            <a:ext cx="171266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FDDB47B-40CF-430D-B6D8-59A60911F63C}"/>
              </a:ext>
            </a:extLst>
          </p:cNvPr>
          <p:cNvSpPr txBox="1"/>
          <p:nvPr/>
        </p:nvSpPr>
        <p:spPr>
          <a:xfrm>
            <a:off x="4304715" y="2173067"/>
            <a:ext cx="1049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15 dias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B86A06FE-AA75-463D-B8BF-577A6E2A96E4}"/>
              </a:ext>
            </a:extLst>
          </p:cNvPr>
          <p:cNvCxnSpPr/>
          <p:nvPr/>
        </p:nvCxnSpPr>
        <p:spPr>
          <a:xfrm flipV="1">
            <a:off x="5584874" y="2184591"/>
            <a:ext cx="0" cy="503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781073B-6D23-42E4-885F-E7D9D638BF4A}"/>
              </a:ext>
            </a:extLst>
          </p:cNvPr>
          <p:cNvSpPr txBox="1"/>
          <p:nvPr/>
        </p:nvSpPr>
        <p:spPr>
          <a:xfrm>
            <a:off x="5582305" y="1001859"/>
            <a:ext cx="243203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   A.J. deverá verificar os créditos e determinar a publicação do 2 edital (art.7, § 2º ) c/ Q.G.C.</a:t>
            </a: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849F1F0D-C042-4E9B-BDBE-73EB56BA4425}"/>
              </a:ext>
            </a:extLst>
          </p:cNvPr>
          <p:cNvCxnSpPr/>
          <p:nvPr/>
        </p:nvCxnSpPr>
        <p:spPr>
          <a:xfrm>
            <a:off x="2363678" y="2688463"/>
            <a:ext cx="0" cy="596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79973C6B-B94D-4D73-807F-05F85D755CB0}"/>
              </a:ext>
            </a:extLst>
          </p:cNvPr>
          <p:cNvCxnSpPr/>
          <p:nvPr/>
        </p:nvCxnSpPr>
        <p:spPr>
          <a:xfrm>
            <a:off x="2363678" y="3284811"/>
            <a:ext cx="32071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43F33B1D-3E0B-4BDE-A4BA-442BC3B412F6}"/>
              </a:ext>
            </a:extLst>
          </p:cNvPr>
          <p:cNvSpPr txBox="1"/>
          <p:nvPr/>
        </p:nvSpPr>
        <p:spPr>
          <a:xfrm>
            <a:off x="2335234" y="3001377"/>
            <a:ext cx="9856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A.J. envia cartas aos credores (art.22, I, a)                                        Sem Impugnações (cf. art.14)                               </a:t>
            </a:r>
          </a:p>
          <a:p>
            <a:r>
              <a:rPr lang="pt-BR" dirty="0"/>
              <a:t>                                                                                                  –&gt; juiz homologa o Q.G.C. apresentado pelo A.J. </a:t>
            </a:r>
          </a:p>
        </p:txBody>
      </p: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4E1444AA-4F63-44DF-A55C-E0D625DCEDB5}"/>
              </a:ext>
            </a:extLst>
          </p:cNvPr>
          <p:cNvCxnSpPr>
            <a:cxnSpLocks/>
          </p:cNvCxnSpPr>
          <p:nvPr/>
        </p:nvCxnSpPr>
        <p:spPr>
          <a:xfrm>
            <a:off x="5582304" y="2501711"/>
            <a:ext cx="26894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90B6CC80-B56A-4C5A-990B-61097FE9EE52}"/>
              </a:ext>
            </a:extLst>
          </p:cNvPr>
          <p:cNvSpPr txBox="1"/>
          <p:nvPr/>
        </p:nvSpPr>
        <p:spPr>
          <a:xfrm>
            <a:off x="6965179" y="2184617"/>
            <a:ext cx="1049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45 dias</a:t>
            </a:r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BFEB3405-1BAC-4F81-997A-809DD3BEE8C4}"/>
              </a:ext>
            </a:extLst>
          </p:cNvPr>
          <p:cNvCxnSpPr/>
          <p:nvPr/>
        </p:nvCxnSpPr>
        <p:spPr>
          <a:xfrm flipV="1">
            <a:off x="8271803" y="2202188"/>
            <a:ext cx="0" cy="503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99B9E5D-9ABF-4613-B348-5E539FFB4612}"/>
              </a:ext>
            </a:extLst>
          </p:cNvPr>
          <p:cNvSpPr txBox="1"/>
          <p:nvPr/>
        </p:nvSpPr>
        <p:spPr>
          <a:xfrm>
            <a:off x="8252477" y="1012398"/>
            <a:ext cx="243203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   </a:t>
            </a:r>
            <a:r>
              <a:rPr lang="pt-BR" dirty="0" err="1"/>
              <a:t>Qq</a:t>
            </a:r>
            <a:r>
              <a:rPr lang="pt-BR" dirty="0"/>
              <a:t> credor, devedor ou MP podem apresentar </a:t>
            </a:r>
            <a:r>
              <a:rPr lang="pt-BR" b="1" dirty="0"/>
              <a:t>IMPUGNAÇÃO</a:t>
            </a:r>
            <a:r>
              <a:rPr lang="pt-BR" dirty="0"/>
              <a:t> ao juiz (art.8º) </a:t>
            </a:r>
            <a:r>
              <a:rPr lang="pt-BR" b="1" dirty="0"/>
              <a:t>[fase judicial]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6984E91A-B362-44CE-8D7A-276592ABEFFF}"/>
              </a:ext>
            </a:extLst>
          </p:cNvPr>
          <p:cNvSpPr txBox="1"/>
          <p:nvPr/>
        </p:nvSpPr>
        <p:spPr>
          <a:xfrm>
            <a:off x="8509937" y="2184617"/>
            <a:ext cx="1049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10 dias</a:t>
            </a:r>
          </a:p>
        </p:txBody>
      </p:sp>
      <p:cxnSp>
        <p:nvCxnSpPr>
          <p:cNvPr id="43" name="Conector de Seta Reta 42">
            <a:extLst>
              <a:ext uri="{FF2B5EF4-FFF2-40B4-BE49-F238E27FC236}">
                <a16:creationId xmlns:a16="http://schemas.microsoft.com/office/drawing/2014/main" id="{0627AEB8-3EB1-47D9-889D-C9BA53BDE58F}"/>
              </a:ext>
            </a:extLst>
          </p:cNvPr>
          <p:cNvCxnSpPr>
            <a:cxnSpLocks/>
          </p:cNvCxnSpPr>
          <p:nvPr/>
        </p:nvCxnSpPr>
        <p:spPr>
          <a:xfrm>
            <a:off x="8271803" y="2501711"/>
            <a:ext cx="10691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3A93D319-32E4-4E7F-BBF6-6891810EA60D}"/>
              </a:ext>
            </a:extLst>
          </p:cNvPr>
          <p:cNvCxnSpPr/>
          <p:nvPr/>
        </p:nvCxnSpPr>
        <p:spPr>
          <a:xfrm flipV="1">
            <a:off x="8264200" y="2884818"/>
            <a:ext cx="0" cy="503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de Seta Reta 45">
            <a:extLst>
              <a:ext uri="{FF2B5EF4-FFF2-40B4-BE49-F238E27FC236}">
                <a16:creationId xmlns:a16="http://schemas.microsoft.com/office/drawing/2014/main" id="{BFF28A79-61D2-4A5C-A7F0-EA5CD6DB1D52}"/>
              </a:ext>
            </a:extLst>
          </p:cNvPr>
          <p:cNvCxnSpPr>
            <a:cxnSpLocks/>
          </p:cNvCxnSpPr>
          <p:nvPr/>
        </p:nvCxnSpPr>
        <p:spPr>
          <a:xfrm>
            <a:off x="8252477" y="3370709"/>
            <a:ext cx="10691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139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887802-0BC0-425D-92AC-4150D164E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9530"/>
            <a:ext cx="10515600" cy="492980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dirty="0"/>
              <a:t>Art. 7º A verificação dos créditos será realizada pelo administrador judicial, com base nos livros contábeis e documentos comerciais e fiscais do devedor e nos documentos que lhe forem apresentados pelos credores, podendo contar com o auxílio de profissionais ou empresas especializadas. </a:t>
            </a:r>
          </a:p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§ 1º </a:t>
            </a:r>
            <a:r>
              <a:rPr lang="pt-BR" b="1" u="sng" dirty="0">
                <a:solidFill>
                  <a:srgbClr val="FF0000"/>
                </a:solidFill>
              </a:rPr>
              <a:t>Publicado o edital </a:t>
            </a:r>
            <a:r>
              <a:rPr lang="pt-BR" b="1" dirty="0"/>
              <a:t>previsto no art. 52, § 1º  (</a:t>
            </a:r>
            <a:r>
              <a:rPr lang="pt-BR" b="1" dirty="0">
                <a:solidFill>
                  <a:srgbClr val="FF0000"/>
                </a:solidFill>
              </a:rPr>
              <a:t>R.J</a:t>
            </a:r>
            <a:r>
              <a:rPr lang="pt-BR" b="1" dirty="0"/>
              <a:t>.)</a:t>
            </a:r>
            <a:r>
              <a:rPr lang="pt-BR" dirty="0"/>
              <a:t>, ou no parágrafo único do art. 99 desta Lei (</a:t>
            </a:r>
            <a:r>
              <a:rPr lang="pt-BR" b="1" dirty="0">
                <a:solidFill>
                  <a:srgbClr val="FF0000"/>
                </a:solidFill>
              </a:rPr>
              <a:t>Falência</a:t>
            </a:r>
            <a:r>
              <a:rPr lang="pt-BR" dirty="0"/>
              <a:t>), os credores terão o </a:t>
            </a:r>
            <a:r>
              <a:rPr lang="pt-BR" b="1" u="sng" dirty="0"/>
              <a:t>prazo de 15 (quinze) dias </a:t>
            </a:r>
            <a:r>
              <a:rPr lang="pt-BR" dirty="0"/>
              <a:t>para </a:t>
            </a:r>
            <a:r>
              <a:rPr lang="pt-BR" b="1" u="sng" dirty="0"/>
              <a:t>apresentar ao administrador judicial suas habilitações </a:t>
            </a:r>
            <a:r>
              <a:rPr lang="pt-BR" dirty="0"/>
              <a:t>ou suas divergências quanto aos créditos relacionados. </a:t>
            </a:r>
            <a:r>
              <a:rPr lang="pt-BR" b="1" u="sng" dirty="0">
                <a:solidFill>
                  <a:srgbClr val="FF0000"/>
                </a:solidFill>
              </a:rPr>
              <a:t>[FASE ADMINISTRATIVA]</a:t>
            </a:r>
          </a:p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§ 2º O </a:t>
            </a:r>
            <a:r>
              <a:rPr lang="pt-BR" b="1" dirty="0">
                <a:solidFill>
                  <a:srgbClr val="FF0000"/>
                </a:solidFill>
              </a:rPr>
              <a:t>administrador judicial</a:t>
            </a:r>
            <a:r>
              <a:rPr lang="pt-BR" dirty="0"/>
              <a:t>, com base nas informações e documentos colhidos na forma do </a:t>
            </a:r>
            <a:r>
              <a:rPr lang="pt-BR" b="1" dirty="0"/>
              <a:t>caput </a:t>
            </a:r>
            <a:r>
              <a:rPr lang="pt-BR" dirty="0"/>
              <a:t>e do § 1º deste artigo, </a:t>
            </a:r>
            <a:r>
              <a:rPr lang="pt-BR" b="1" u="sng" dirty="0">
                <a:solidFill>
                  <a:srgbClr val="FF0000"/>
                </a:solidFill>
              </a:rPr>
              <a:t>fará publicar edital contendo a relação de credores no prazo de 45 (quarenta e cinco) </a:t>
            </a:r>
            <a:r>
              <a:rPr lang="pt-BR" dirty="0"/>
              <a:t>dias, contado do fim do prazo do § 1º deste artigo, devendo indicar o local, o horário e o prazo comum em que as pessoas indicadas no art. 8º desta Lei terão acesso aos documentos que fundamentaram a elaboração dessa relação. </a:t>
            </a:r>
          </a:p>
          <a:p>
            <a:endParaRPr lang="pt-BR" dirty="0"/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F1A5A105-24D3-4F77-8F4C-56777AE52114}"/>
              </a:ext>
            </a:extLst>
          </p:cNvPr>
          <p:cNvSpPr txBox="1">
            <a:spLocks/>
          </p:cNvSpPr>
          <p:nvPr/>
        </p:nvSpPr>
        <p:spPr>
          <a:xfrm>
            <a:off x="838200" y="460651"/>
            <a:ext cx="10515600" cy="10898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/>
              <a:t>CAPÍTULO II (arts.5 a 46)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/>
              <a:t>DISPOSIÇÕES COMUNS À RECUPERAÇÃO JUDICIAL E À FALÊNCIA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0839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501E44-3E8C-46EA-A282-DE501DF4F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1182"/>
            <a:ext cx="10515600" cy="55157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Art. 8º No prazo de 10 (dez) dias, contado da publicação da relação referida no art. 7º , § 2º (</a:t>
            </a:r>
            <a:r>
              <a:rPr lang="pt-BR" b="1" dirty="0">
                <a:solidFill>
                  <a:srgbClr val="FF0000"/>
                </a:solidFill>
              </a:rPr>
              <a:t>2º edital elaborado pelo A.J.</a:t>
            </a:r>
            <a:r>
              <a:rPr lang="pt-BR" dirty="0"/>
              <a:t>), desta Lei, o Comitê, </a:t>
            </a:r>
            <a:r>
              <a:rPr lang="pt-BR" u="sng" dirty="0"/>
              <a:t>qualquer credor, o devedor ou seus sócios ou o Ministério Público </a:t>
            </a:r>
            <a:r>
              <a:rPr lang="pt-BR" dirty="0"/>
              <a:t>podem </a:t>
            </a:r>
            <a:r>
              <a:rPr lang="pt-BR" b="1" u="sng" dirty="0">
                <a:solidFill>
                  <a:srgbClr val="FF0000"/>
                </a:solidFill>
              </a:rPr>
              <a:t>apresentar ao juiz impugnação contra a relação de credores</a:t>
            </a:r>
            <a:r>
              <a:rPr lang="pt-BR" dirty="0"/>
              <a:t>, apontando a ausência de qualquer crédito ou manifestando-se contra a legitimidade, importância ou classificação de crédito relacionado. </a:t>
            </a:r>
          </a:p>
          <a:p>
            <a:pPr marL="0" indent="0" algn="just">
              <a:buNone/>
            </a:pPr>
            <a:r>
              <a:rPr lang="pt-BR" dirty="0"/>
              <a:t>Parágrafo único. </a:t>
            </a:r>
            <a:r>
              <a:rPr lang="pt-BR" b="1" u="sng" dirty="0"/>
              <a:t>Autuada em separado</a:t>
            </a:r>
            <a:r>
              <a:rPr lang="pt-BR" dirty="0"/>
              <a:t>, a impugnação será processada nos termos dos </a:t>
            </a:r>
            <a:r>
              <a:rPr lang="pt-BR" dirty="0" err="1"/>
              <a:t>arts</a:t>
            </a:r>
            <a:r>
              <a:rPr lang="pt-BR" dirty="0"/>
              <a:t>. 13 a 15 desta Lei. </a:t>
            </a:r>
            <a:r>
              <a:rPr lang="pt-BR" b="1" u="sng" dirty="0"/>
              <a:t>(fase Judicial da habilitação de crédito)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Art.9. Requisitos do pedido de habilitação.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9617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94E21899-D81F-46AA-A290-071EA1DDD231}"/>
              </a:ext>
            </a:extLst>
          </p:cNvPr>
          <p:cNvSpPr/>
          <p:nvPr/>
        </p:nvSpPr>
        <p:spPr>
          <a:xfrm>
            <a:off x="894521" y="2475853"/>
            <a:ext cx="11020803" cy="7553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780C92E6-A693-4CB2-80CD-E33A594A764E}"/>
              </a:ext>
            </a:extLst>
          </p:cNvPr>
          <p:cNvCxnSpPr/>
          <p:nvPr/>
        </p:nvCxnSpPr>
        <p:spPr>
          <a:xfrm>
            <a:off x="894522" y="1586803"/>
            <a:ext cx="0" cy="1272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7EB446C3-83B7-4126-B8FF-81E192A3A240}"/>
              </a:ext>
            </a:extLst>
          </p:cNvPr>
          <p:cNvSpPr txBox="1"/>
          <p:nvPr/>
        </p:nvSpPr>
        <p:spPr>
          <a:xfrm>
            <a:off x="894521" y="640684"/>
            <a:ext cx="1789230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  CREDORES (titulares) com crédito IMPUGNADO (juntar </a:t>
            </a:r>
            <a:r>
              <a:rPr lang="pt-BR" dirty="0" err="1"/>
              <a:t>docs</a:t>
            </a:r>
            <a:r>
              <a:rPr lang="pt-BR" dirty="0"/>
              <a:t>)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A67F3B81-2A5B-40A9-819C-C690E4DC6509}"/>
              </a:ext>
            </a:extLst>
          </p:cNvPr>
          <p:cNvCxnSpPr/>
          <p:nvPr/>
        </p:nvCxnSpPr>
        <p:spPr>
          <a:xfrm>
            <a:off x="2857571" y="1786051"/>
            <a:ext cx="0" cy="1272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F57517F6-0317-4912-B98A-297EC6325A86}"/>
              </a:ext>
            </a:extLst>
          </p:cNvPr>
          <p:cNvSpPr txBox="1"/>
          <p:nvPr/>
        </p:nvSpPr>
        <p:spPr>
          <a:xfrm>
            <a:off x="2851659" y="1153788"/>
            <a:ext cx="163765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  DEVEDOR e COMITÊ G.C.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9E62A2A-39BA-4D63-9CCC-E95DA38EDC46}"/>
              </a:ext>
            </a:extLst>
          </p:cNvPr>
          <p:cNvSpPr txBox="1"/>
          <p:nvPr/>
        </p:nvSpPr>
        <p:spPr>
          <a:xfrm>
            <a:off x="1493007" y="2106521"/>
            <a:ext cx="1049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5 dias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FB444B08-2336-4DB0-88E7-55034F102367}"/>
              </a:ext>
            </a:extLst>
          </p:cNvPr>
          <p:cNvCxnSpPr>
            <a:cxnSpLocks/>
          </p:cNvCxnSpPr>
          <p:nvPr/>
        </p:nvCxnSpPr>
        <p:spPr>
          <a:xfrm>
            <a:off x="894520" y="2475853"/>
            <a:ext cx="19630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D6F837CF-79B1-4068-84BE-776563142057}"/>
              </a:ext>
            </a:extLst>
          </p:cNvPr>
          <p:cNvCxnSpPr>
            <a:cxnSpLocks/>
          </p:cNvCxnSpPr>
          <p:nvPr/>
        </p:nvCxnSpPr>
        <p:spPr>
          <a:xfrm>
            <a:off x="2851659" y="2475853"/>
            <a:ext cx="19630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94B7CB-968C-456C-8484-8B41473CE43D}"/>
              </a:ext>
            </a:extLst>
          </p:cNvPr>
          <p:cNvSpPr txBox="1"/>
          <p:nvPr/>
        </p:nvSpPr>
        <p:spPr>
          <a:xfrm>
            <a:off x="3224651" y="2106521"/>
            <a:ext cx="1049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5 dias</a:t>
            </a:r>
          </a:p>
        </p:txBody>
      </p:sp>
      <p:sp>
        <p:nvSpPr>
          <p:cNvPr id="16" name="Chave Esquerda 15">
            <a:extLst>
              <a:ext uri="{FF2B5EF4-FFF2-40B4-BE49-F238E27FC236}">
                <a16:creationId xmlns:a16="http://schemas.microsoft.com/office/drawing/2014/main" id="{9794E8EC-6333-4B9D-B2B3-68479FB217A3}"/>
              </a:ext>
            </a:extLst>
          </p:cNvPr>
          <p:cNvSpPr/>
          <p:nvPr/>
        </p:nvSpPr>
        <p:spPr>
          <a:xfrm rot="16200000">
            <a:off x="1756469" y="2269471"/>
            <a:ext cx="233241" cy="19571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D782256-568A-4D31-9972-948A39FEABA0}"/>
              </a:ext>
            </a:extLst>
          </p:cNvPr>
          <p:cNvSpPr txBox="1"/>
          <p:nvPr/>
        </p:nvSpPr>
        <p:spPr>
          <a:xfrm>
            <a:off x="1493007" y="3466473"/>
            <a:ext cx="787791" cy="383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Art.11</a:t>
            </a:r>
          </a:p>
        </p:txBody>
      </p:sp>
      <p:sp>
        <p:nvSpPr>
          <p:cNvPr id="18" name="Chave Esquerda 17">
            <a:extLst>
              <a:ext uri="{FF2B5EF4-FFF2-40B4-BE49-F238E27FC236}">
                <a16:creationId xmlns:a16="http://schemas.microsoft.com/office/drawing/2014/main" id="{AEC342E9-C170-47C9-9770-8369A9C11D04}"/>
              </a:ext>
            </a:extLst>
          </p:cNvPr>
          <p:cNvSpPr/>
          <p:nvPr/>
        </p:nvSpPr>
        <p:spPr>
          <a:xfrm rot="16200000">
            <a:off x="3719519" y="2284712"/>
            <a:ext cx="233241" cy="19571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A9F08E8-814A-4E3E-98CE-E6D5BC06EE3A}"/>
              </a:ext>
            </a:extLst>
          </p:cNvPr>
          <p:cNvSpPr txBox="1"/>
          <p:nvPr/>
        </p:nvSpPr>
        <p:spPr>
          <a:xfrm>
            <a:off x="3411152" y="3529424"/>
            <a:ext cx="787791" cy="383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Art.12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8E5F3F8D-84F2-45CE-868C-7DCCAD58BB09}"/>
              </a:ext>
            </a:extLst>
          </p:cNvPr>
          <p:cNvCxnSpPr/>
          <p:nvPr/>
        </p:nvCxnSpPr>
        <p:spPr>
          <a:xfrm>
            <a:off x="4814710" y="1737870"/>
            <a:ext cx="0" cy="1272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CB27280-EEB5-4632-8846-C6830DC94BEA}"/>
              </a:ext>
            </a:extLst>
          </p:cNvPr>
          <p:cNvSpPr txBox="1"/>
          <p:nvPr/>
        </p:nvSpPr>
        <p:spPr>
          <a:xfrm>
            <a:off x="4804719" y="1165119"/>
            <a:ext cx="1637659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err="1"/>
              <a:t>Manifest</a:t>
            </a:r>
            <a:r>
              <a:rPr lang="pt-BR" dirty="0"/>
              <a:t>. A.J., apresentando </a:t>
            </a:r>
            <a:r>
              <a:rPr lang="pt-BR" dirty="0" err="1"/>
              <a:t>docs</a:t>
            </a:r>
            <a:r>
              <a:rPr lang="pt-BR" dirty="0"/>
              <a:t> e provas.</a:t>
            </a:r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7F56EA2E-A207-4B47-B2E0-2163409EAF77}"/>
              </a:ext>
            </a:extLst>
          </p:cNvPr>
          <p:cNvCxnSpPr>
            <a:cxnSpLocks/>
          </p:cNvCxnSpPr>
          <p:nvPr/>
        </p:nvCxnSpPr>
        <p:spPr>
          <a:xfrm>
            <a:off x="4804719" y="2475853"/>
            <a:ext cx="19630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0E7E244-2788-4E3F-8BE2-17F9CA05D19A}"/>
              </a:ext>
            </a:extLst>
          </p:cNvPr>
          <p:cNvSpPr txBox="1"/>
          <p:nvPr/>
        </p:nvSpPr>
        <p:spPr>
          <a:xfrm>
            <a:off x="5273846" y="2106520"/>
            <a:ext cx="1049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5 dias</a:t>
            </a:r>
          </a:p>
        </p:txBody>
      </p:sp>
      <p:sp>
        <p:nvSpPr>
          <p:cNvPr id="24" name="Chave Esquerda 23">
            <a:extLst>
              <a:ext uri="{FF2B5EF4-FFF2-40B4-BE49-F238E27FC236}">
                <a16:creationId xmlns:a16="http://schemas.microsoft.com/office/drawing/2014/main" id="{3B895922-FE94-4BD6-AA9C-6BD8DC718598}"/>
              </a:ext>
            </a:extLst>
          </p:cNvPr>
          <p:cNvSpPr/>
          <p:nvPr/>
        </p:nvSpPr>
        <p:spPr>
          <a:xfrm rot="16200000">
            <a:off x="5681807" y="2284220"/>
            <a:ext cx="233241" cy="19571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9AC9956F-D4F4-4DE2-8EAD-A690A23322E7}"/>
              </a:ext>
            </a:extLst>
          </p:cNvPr>
          <p:cNvSpPr txBox="1"/>
          <p:nvPr/>
        </p:nvSpPr>
        <p:spPr>
          <a:xfrm>
            <a:off x="4675170" y="3539922"/>
            <a:ext cx="2189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Par. </a:t>
            </a:r>
            <a:r>
              <a:rPr lang="pt-BR" dirty="0" err="1"/>
              <a:t>Ún</a:t>
            </a:r>
            <a:r>
              <a:rPr lang="pt-BR" dirty="0"/>
              <a:t>. do Art.12</a:t>
            </a: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A88AE93F-0209-4A99-954D-9B13C02B04B0}"/>
              </a:ext>
            </a:extLst>
          </p:cNvPr>
          <p:cNvCxnSpPr/>
          <p:nvPr/>
        </p:nvCxnSpPr>
        <p:spPr>
          <a:xfrm>
            <a:off x="6754917" y="1737870"/>
            <a:ext cx="0" cy="1272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E228B60-BEB1-4C8D-87F7-54023BABB401}"/>
              </a:ext>
            </a:extLst>
          </p:cNvPr>
          <p:cNvSpPr txBox="1"/>
          <p:nvPr/>
        </p:nvSpPr>
        <p:spPr>
          <a:xfrm>
            <a:off x="6746754" y="166481"/>
            <a:ext cx="4788746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Juiz:</a:t>
            </a:r>
          </a:p>
          <a:p>
            <a:r>
              <a:rPr lang="pt-BR" dirty="0"/>
              <a:t>I- ordenará a inclusão no QGC das habilitações não impugnadas, elaboradas pelo AJ;</a:t>
            </a:r>
          </a:p>
          <a:p>
            <a:r>
              <a:rPr lang="pt-BR" dirty="0"/>
              <a:t>II – julgamento antecipado da lide </a:t>
            </a:r>
            <a:r>
              <a:rPr lang="pt-BR" dirty="0" err="1"/>
              <a:t>qdo</a:t>
            </a:r>
            <a:r>
              <a:rPr lang="pt-BR" dirty="0"/>
              <a:t> o caso;</a:t>
            </a:r>
          </a:p>
          <a:p>
            <a:r>
              <a:rPr lang="pt-BR" dirty="0"/>
              <a:t>III – decisão de saneamento e organização do processo;</a:t>
            </a:r>
          </a:p>
          <a:p>
            <a:r>
              <a:rPr lang="pt-BR" dirty="0"/>
              <a:t>IV – determinará produção de provas e </a:t>
            </a:r>
            <a:r>
              <a:rPr lang="pt-BR" dirty="0" err="1"/>
              <a:t>aud</a:t>
            </a:r>
            <a:r>
              <a:rPr lang="pt-BR" dirty="0"/>
              <a:t>. De instrução e julgamento, se necessário.</a:t>
            </a:r>
          </a:p>
        </p:txBody>
      </p:sp>
      <p:sp>
        <p:nvSpPr>
          <p:cNvPr id="35" name="Chave Esquerda 34">
            <a:extLst>
              <a:ext uri="{FF2B5EF4-FFF2-40B4-BE49-F238E27FC236}">
                <a16:creationId xmlns:a16="http://schemas.microsoft.com/office/drawing/2014/main" id="{3794FA9A-84FD-44BE-AC6D-DFE64CFA1DF8}"/>
              </a:ext>
            </a:extLst>
          </p:cNvPr>
          <p:cNvSpPr/>
          <p:nvPr/>
        </p:nvSpPr>
        <p:spPr>
          <a:xfrm rot="16200000">
            <a:off x="8968643" y="939153"/>
            <a:ext cx="247989" cy="463252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47EC3D78-E810-46AF-85E7-6C76F6955052}"/>
              </a:ext>
            </a:extLst>
          </p:cNvPr>
          <p:cNvSpPr txBox="1"/>
          <p:nvPr/>
        </p:nvSpPr>
        <p:spPr>
          <a:xfrm>
            <a:off x="8761299" y="3379411"/>
            <a:ext cx="787791" cy="383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Art.15</a:t>
            </a:r>
          </a:p>
        </p:txBody>
      </p:sp>
    </p:spTree>
    <p:extLst>
      <p:ext uri="{BB962C8B-B14F-4D97-AF65-F5344CB8AC3E}">
        <p14:creationId xmlns:p14="http://schemas.microsoft.com/office/powerpoint/2010/main" val="3303920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36BBF2B0-77D3-4157-8FFC-A2D3FF27CDAC}"/>
              </a:ext>
            </a:extLst>
          </p:cNvPr>
          <p:cNvSpPr/>
          <p:nvPr/>
        </p:nvSpPr>
        <p:spPr>
          <a:xfrm>
            <a:off x="894521" y="3335213"/>
            <a:ext cx="9965735" cy="7553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EA7C97FD-8E54-4907-8955-F6FBA1D6CC35}"/>
              </a:ext>
            </a:extLst>
          </p:cNvPr>
          <p:cNvCxnSpPr/>
          <p:nvPr/>
        </p:nvCxnSpPr>
        <p:spPr>
          <a:xfrm>
            <a:off x="894521" y="2440691"/>
            <a:ext cx="0" cy="1272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230438-4656-4A65-9999-0E478057F638}"/>
              </a:ext>
            </a:extLst>
          </p:cNvPr>
          <p:cNvSpPr txBox="1"/>
          <p:nvPr/>
        </p:nvSpPr>
        <p:spPr>
          <a:xfrm>
            <a:off x="894521" y="759869"/>
            <a:ext cx="1789230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  Decisão judicial  acolhendo ou rejeitando a impugnação, no todo ou em parte, ordenando a reserva para fins de rateio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CB13A75F-542E-496D-AEE8-C59D49850524}"/>
              </a:ext>
            </a:extLst>
          </p:cNvPr>
          <p:cNvCxnSpPr>
            <a:cxnSpLocks/>
          </p:cNvCxnSpPr>
          <p:nvPr/>
        </p:nvCxnSpPr>
        <p:spPr>
          <a:xfrm>
            <a:off x="2974195" y="1668909"/>
            <a:ext cx="0" cy="1904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C8D45851-90DB-42FE-83A0-CEB58CC60BAE}"/>
              </a:ext>
            </a:extLst>
          </p:cNvPr>
          <p:cNvSpPr txBox="1"/>
          <p:nvPr/>
        </p:nvSpPr>
        <p:spPr>
          <a:xfrm>
            <a:off x="2974195" y="1022578"/>
            <a:ext cx="1789230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  Recurso cabível: AI (15 dias).</a:t>
            </a:r>
          </a:p>
          <a:p>
            <a:pPr algn="ctr"/>
            <a:r>
              <a:rPr lang="pt-BR" dirty="0"/>
              <a:t>O Relator pode atribuir efeito suspensivo para fins de participação na AGC</a:t>
            </a:r>
          </a:p>
        </p:txBody>
      </p:sp>
      <p:sp>
        <p:nvSpPr>
          <p:cNvPr id="10" name="Chave Esquerda 9">
            <a:extLst>
              <a:ext uri="{FF2B5EF4-FFF2-40B4-BE49-F238E27FC236}">
                <a16:creationId xmlns:a16="http://schemas.microsoft.com/office/drawing/2014/main" id="{B9CB66BC-9923-4D36-80A6-A67BF9B50E18}"/>
              </a:ext>
            </a:extLst>
          </p:cNvPr>
          <p:cNvSpPr/>
          <p:nvPr/>
        </p:nvSpPr>
        <p:spPr>
          <a:xfrm rot="16200000">
            <a:off x="1756471" y="3170883"/>
            <a:ext cx="233241" cy="19571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CAC6646-9654-4F75-B38E-60EC7F36429E}"/>
              </a:ext>
            </a:extLst>
          </p:cNvPr>
          <p:cNvSpPr txBox="1"/>
          <p:nvPr/>
        </p:nvSpPr>
        <p:spPr>
          <a:xfrm>
            <a:off x="1141571" y="4283050"/>
            <a:ext cx="124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Art.15 e 16</a:t>
            </a:r>
          </a:p>
        </p:txBody>
      </p:sp>
      <p:sp>
        <p:nvSpPr>
          <p:cNvPr id="12" name="Chave Esquerda 11">
            <a:extLst>
              <a:ext uri="{FF2B5EF4-FFF2-40B4-BE49-F238E27FC236}">
                <a16:creationId xmlns:a16="http://schemas.microsoft.com/office/drawing/2014/main" id="{3D997C77-0037-4C40-BD59-34D877C336EB}"/>
              </a:ext>
            </a:extLst>
          </p:cNvPr>
          <p:cNvSpPr/>
          <p:nvPr/>
        </p:nvSpPr>
        <p:spPr>
          <a:xfrm rot="16200000">
            <a:off x="3904702" y="2979794"/>
            <a:ext cx="233244" cy="233931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2195D44-469F-4148-8FB6-8C9A74773752}"/>
              </a:ext>
            </a:extLst>
          </p:cNvPr>
          <p:cNvSpPr txBox="1"/>
          <p:nvPr/>
        </p:nvSpPr>
        <p:spPr>
          <a:xfrm>
            <a:off x="3205265" y="4283050"/>
            <a:ext cx="124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    Art.17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1CCB257-CAA3-43EA-87E5-1C29C3BAC797}"/>
              </a:ext>
            </a:extLst>
          </p:cNvPr>
          <p:cNvSpPr txBox="1"/>
          <p:nvPr/>
        </p:nvSpPr>
        <p:spPr>
          <a:xfrm>
            <a:off x="5190984" y="2372667"/>
            <a:ext cx="178923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  A.J. consolidará o QGC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65E47348-10AA-4055-A8D5-50E2F5268CA0}"/>
              </a:ext>
            </a:extLst>
          </p:cNvPr>
          <p:cNvCxnSpPr>
            <a:cxnSpLocks/>
          </p:cNvCxnSpPr>
          <p:nvPr/>
        </p:nvCxnSpPr>
        <p:spPr>
          <a:xfrm>
            <a:off x="5195424" y="2865472"/>
            <a:ext cx="0" cy="12251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have Esquerda 16">
            <a:extLst>
              <a:ext uri="{FF2B5EF4-FFF2-40B4-BE49-F238E27FC236}">
                <a16:creationId xmlns:a16="http://schemas.microsoft.com/office/drawing/2014/main" id="{6A15E90C-5F93-4E73-88BD-FE502C2A2C9E}"/>
              </a:ext>
            </a:extLst>
          </p:cNvPr>
          <p:cNvSpPr/>
          <p:nvPr/>
        </p:nvSpPr>
        <p:spPr>
          <a:xfrm rot="16200000">
            <a:off x="5988813" y="3251983"/>
            <a:ext cx="193578" cy="178923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EF1CFD8-A467-4483-84A2-6894AF23BDB6}"/>
              </a:ext>
            </a:extLst>
          </p:cNvPr>
          <p:cNvSpPr txBox="1"/>
          <p:nvPr/>
        </p:nvSpPr>
        <p:spPr>
          <a:xfrm>
            <a:off x="5460630" y="4300027"/>
            <a:ext cx="124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    Art.18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D1D647A-0652-4569-9D90-1F4A65022D3D}"/>
              </a:ext>
            </a:extLst>
          </p:cNvPr>
          <p:cNvSpPr txBox="1"/>
          <p:nvPr/>
        </p:nvSpPr>
        <p:spPr>
          <a:xfrm>
            <a:off x="309490" y="4805182"/>
            <a:ext cx="110207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Art. 18. Parágrafo único. O quadro-geral, assinado pelo juiz e pelo administrador judicial, mencionará a importância e a classificação de cada crédito na data do requerimento da recuperação judicial ou da decretação da falência, será juntado aos autos e publicado no órgão oficial, no prazo de 5 (cinco) dias, contado da data da sentença que houver julgado as impugnações. </a:t>
            </a:r>
          </a:p>
          <a:p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FFEB7A1-9959-4E59-9BF1-EB4A7734C810}"/>
              </a:ext>
            </a:extLst>
          </p:cNvPr>
          <p:cNvSpPr txBox="1"/>
          <p:nvPr/>
        </p:nvSpPr>
        <p:spPr>
          <a:xfrm>
            <a:off x="7432044" y="852201"/>
            <a:ext cx="178923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Habilitações dos sócios com responsabilidade ilimitada</a:t>
            </a:r>
          </a:p>
        </p:txBody>
      </p:sp>
      <p:sp>
        <p:nvSpPr>
          <p:cNvPr id="22" name="Chave Esquerda 21">
            <a:extLst>
              <a:ext uri="{FF2B5EF4-FFF2-40B4-BE49-F238E27FC236}">
                <a16:creationId xmlns:a16="http://schemas.microsoft.com/office/drawing/2014/main" id="{F7983B1A-3AD3-4F84-9D5C-DD2030C9EEE0}"/>
              </a:ext>
            </a:extLst>
          </p:cNvPr>
          <p:cNvSpPr/>
          <p:nvPr/>
        </p:nvSpPr>
        <p:spPr>
          <a:xfrm rot="16200000">
            <a:off x="8274163" y="3152101"/>
            <a:ext cx="233241" cy="19571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0D9817E-07FF-4884-9DE6-29B8D0EE9120}"/>
              </a:ext>
            </a:extLst>
          </p:cNvPr>
          <p:cNvSpPr txBox="1"/>
          <p:nvPr/>
        </p:nvSpPr>
        <p:spPr>
          <a:xfrm>
            <a:off x="7602293" y="4304693"/>
            <a:ext cx="124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    Art.20</a:t>
            </a:r>
          </a:p>
        </p:txBody>
      </p:sp>
      <p:sp>
        <p:nvSpPr>
          <p:cNvPr id="24" name="Texto Explicativo: Seta para Baixo 23">
            <a:extLst>
              <a:ext uri="{FF2B5EF4-FFF2-40B4-BE49-F238E27FC236}">
                <a16:creationId xmlns:a16="http://schemas.microsoft.com/office/drawing/2014/main" id="{5BCCFE90-FB94-4A26-8261-3B3F6BDF8A78}"/>
              </a:ext>
            </a:extLst>
          </p:cNvPr>
          <p:cNvSpPr/>
          <p:nvPr/>
        </p:nvSpPr>
        <p:spPr>
          <a:xfrm>
            <a:off x="9959926" y="759869"/>
            <a:ext cx="1768577" cy="2953031"/>
          </a:xfrm>
          <a:prstGeom prst="downArrowCallout">
            <a:avLst>
              <a:gd name="adj1" fmla="val 26591"/>
              <a:gd name="adj2" fmla="val 22614"/>
              <a:gd name="adj3" fmla="val 25000"/>
              <a:gd name="adj4" fmla="val 6497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417628D1-8D41-438D-92BA-8418268972C2}"/>
              </a:ext>
            </a:extLst>
          </p:cNvPr>
          <p:cNvSpPr txBox="1"/>
          <p:nvPr/>
        </p:nvSpPr>
        <p:spPr>
          <a:xfrm>
            <a:off x="9861452" y="794577"/>
            <a:ext cx="18877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ASSEMBLEIA    GERAL CREDORES</a:t>
            </a:r>
          </a:p>
          <a:p>
            <a:pPr algn="ctr"/>
            <a:endParaRPr lang="pt-BR" sz="1600" dirty="0"/>
          </a:p>
          <a:p>
            <a:pPr algn="ctr"/>
            <a:r>
              <a:rPr lang="pt-BR" sz="1600" dirty="0"/>
              <a:t>RJ – arts.35, I e 41</a:t>
            </a:r>
          </a:p>
          <a:p>
            <a:pPr algn="ctr"/>
            <a:endParaRPr lang="pt-BR" sz="1600" dirty="0"/>
          </a:p>
          <a:p>
            <a:pPr algn="ctr"/>
            <a:r>
              <a:rPr lang="pt-BR" sz="1600" dirty="0"/>
              <a:t> Falência – art.35, II e 83</a:t>
            </a:r>
          </a:p>
        </p:txBody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018FEFEB-DA6D-4923-A095-C4B87CA9B352}"/>
              </a:ext>
            </a:extLst>
          </p:cNvPr>
          <p:cNvCxnSpPr/>
          <p:nvPr/>
        </p:nvCxnSpPr>
        <p:spPr>
          <a:xfrm>
            <a:off x="7432044" y="2052530"/>
            <a:ext cx="0" cy="196152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302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840C36-E2C1-455B-8F0A-4E7C4E8B3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2369"/>
            <a:ext cx="11049000" cy="568459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b="1" dirty="0"/>
              <a:t>Art. 39</a:t>
            </a:r>
            <a:r>
              <a:rPr lang="pt-BR" dirty="0"/>
              <a:t>. Terão direito a voto na assembleia-geral as pessoas arroladas no quadro-geral de credores </a:t>
            </a:r>
            <a:r>
              <a:rPr lang="pt-BR" b="1" dirty="0">
                <a:solidFill>
                  <a:srgbClr val="FF0000"/>
                </a:solidFill>
              </a:rPr>
              <a:t>(</a:t>
            </a:r>
            <a:r>
              <a:rPr lang="pt-BR" b="1" u="sng" dirty="0">
                <a:solidFill>
                  <a:srgbClr val="FF0000"/>
                </a:solidFill>
              </a:rPr>
              <a:t>art.18. Fase Judicial / impugnações</a:t>
            </a:r>
            <a:r>
              <a:rPr lang="pt-BR" b="1" dirty="0">
                <a:solidFill>
                  <a:srgbClr val="FF0000"/>
                </a:solidFill>
              </a:rPr>
              <a:t>)</a:t>
            </a:r>
            <a:r>
              <a:rPr lang="pt-BR" dirty="0"/>
              <a:t> ou, na sua falta, na </a:t>
            </a:r>
            <a:r>
              <a:rPr lang="pt-BR" b="1" dirty="0">
                <a:solidFill>
                  <a:srgbClr val="FF0000"/>
                </a:solidFill>
              </a:rPr>
              <a:t>relação de credores </a:t>
            </a:r>
            <a:r>
              <a:rPr lang="pt-BR" dirty="0"/>
              <a:t>apresentada pelo administrador judicial </a:t>
            </a:r>
            <a:r>
              <a:rPr lang="pt-BR" b="1" dirty="0">
                <a:solidFill>
                  <a:srgbClr val="FF0000"/>
                </a:solidFill>
              </a:rPr>
              <a:t>(</a:t>
            </a:r>
            <a:r>
              <a:rPr lang="pt-BR" b="1" u="sng" dirty="0">
                <a:solidFill>
                  <a:srgbClr val="FF0000"/>
                </a:solidFill>
              </a:rPr>
              <a:t>fase administrativa</a:t>
            </a:r>
            <a:r>
              <a:rPr lang="pt-BR" b="1" dirty="0">
                <a:solidFill>
                  <a:srgbClr val="FF0000"/>
                </a:solidFill>
              </a:rPr>
              <a:t>)</a:t>
            </a:r>
            <a:r>
              <a:rPr lang="pt-BR" dirty="0"/>
              <a:t> na forma do art. 7º , § 2º , desta Lei, ou, ainda, na falta desta, na relação apresentada pelo próprio devedor nos termos dos </a:t>
            </a:r>
            <a:r>
              <a:rPr lang="pt-BR" dirty="0" err="1"/>
              <a:t>arts</a:t>
            </a:r>
            <a:r>
              <a:rPr lang="pt-BR" dirty="0"/>
              <a:t>. 51, incisos III e IV do </a:t>
            </a:r>
            <a:r>
              <a:rPr lang="pt-BR" b="1" dirty="0"/>
              <a:t>caput, </a:t>
            </a:r>
            <a:r>
              <a:rPr lang="pt-BR" dirty="0"/>
              <a:t>99, inciso III do </a:t>
            </a:r>
            <a:r>
              <a:rPr lang="pt-BR" b="1" dirty="0"/>
              <a:t>caput, </a:t>
            </a:r>
            <a:r>
              <a:rPr lang="pt-BR" dirty="0"/>
              <a:t>ou 105, inciso II do </a:t>
            </a:r>
            <a:r>
              <a:rPr lang="pt-BR" b="1" dirty="0"/>
              <a:t>caput, </a:t>
            </a:r>
            <a:r>
              <a:rPr lang="pt-BR" dirty="0"/>
              <a:t>desta Lei, (</a:t>
            </a:r>
            <a:r>
              <a:rPr lang="pt-BR" b="1" u="sng" dirty="0">
                <a:solidFill>
                  <a:srgbClr val="FF0000"/>
                </a:solidFill>
              </a:rPr>
              <a:t>pelo próprio devedor</a:t>
            </a:r>
            <a:r>
              <a:rPr lang="pt-BR" dirty="0"/>
              <a:t>) acrescidas, em qualquer caso, </a:t>
            </a:r>
            <a:r>
              <a:rPr lang="pt-BR" u="sng" dirty="0">
                <a:solidFill>
                  <a:srgbClr val="FF0000"/>
                </a:solidFill>
              </a:rPr>
              <a:t>das que estejam habilitadas na data da realização da </a:t>
            </a:r>
            <a:r>
              <a:rPr lang="pt-BR" u="sng" dirty="0" err="1">
                <a:solidFill>
                  <a:srgbClr val="FF0000"/>
                </a:solidFill>
              </a:rPr>
              <a:t>assembléia</a:t>
            </a:r>
            <a:r>
              <a:rPr lang="pt-BR" u="sng" dirty="0">
                <a:solidFill>
                  <a:srgbClr val="FF0000"/>
                </a:solidFill>
              </a:rPr>
              <a:t> ou que tenham créditos admitidos ou alterados por decisão judicial, inclusive as que tenham obtido reserva de importâncias, observado o disposto nos §§ 1º e 2º do art. 10 desta Lei.</a:t>
            </a:r>
          </a:p>
          <a:p>
            <a:pPr marL="0" indent="0" algn="just">
              <a:buNone/>
            </a:pPr>
            <a:r>
              <a:rPr lang="pt-BR" dirty="0"/>
              <a:t>§ 1º Não terão direito a voto e não serão considerados para fins de verificação do </a:t>
            </a:r>
            <a:r>
              <a:rPr lang="pt-BR" dirty="0" err="1"/>
              <a:t>quorum</a:t>
            </a:r>
            <a:r>
              <a:rPr lang="pt-BR" dirty="0"/>
              <a:t> de instalação e de deliberação os titulares de créditos excetuados na forma dos §§ 3º e 4º do art. 49 desta Lei. </a:t>
            </a:r>
          </a:p>
          <a:p>
            <a:pPr marL="0" indent="0" algn="just">
              <a:buNone/>
            </a:pPr>
            <a:r>
              <a:rPr lang="pt-BR" dirty="0"/>
              <a:t>§ 2º </a:t>
            </a:r>
            <a:r>
              <a:rPr lang="pt-BR" b="1" u="sng" dirty="0"/>
              <a:t>As deliberações da </a:t>
            </a:r>
            <a:r>
              <a:rPr lang="pt-BR" b="1" u="sng" dirty="0" err="1"/>
              <a:t>assembléia</a:t>
            </a:r>
            <a:r>
              <a:rPr lang="pt-BR" b="1" u="sng" dirty="0"/>
              <a:t>-geral </a:t>
            </a:r>
            <a:r>
              <a:rPr lang="pt-BR" b="1" u="sng" dirty="0">
                <a:solidFill>
                  <a:srgbClr val="FF0000"/>
                </a:solidFill>
              </a:rPr>
              <a:t>não serão invalidadas </a:t>
            </a:r>
            <a:r>
              <a:rPr lang="pt-BR" b="1" u="sng" dirty="0"/>
              <a:t>em razão de posterior decisão judicial acerca da existência, quantificação ou classificação de créditos. </a:t>
            </a:r>
          </a:p>
          <a:p>
            <a:pPr marL="0" indent="0" algn="just">
              <a:buNone/>
            </a:pPr>
            <a:r>
              <a:rPr lang="pt-BR" dirty="0"/>
              <a:t>§ 3º No caso de posterior invalidação de deliberação da </a:t>
            </a:r>
            <a:r>
              <a:rPr lang="pt-BR" dirty="0" err="1"/>
              <a:t>assembléia</a:t>
            </a:r>
            <a:r>
              <a:rPr lang="pt-BR" dirty="0"/>
              <a:t>, ficam resguardados os direitos de terceiros de boa-fé, respondendo os credores que aprovarem a deliberação pelos prejuízos comprovados causados por dolo ou culpa.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Art. 40. </a:t>
            </a:r>
            <a:r>
              <a:rPr lang="pt-BR" b="1" u="sng" dirty="0">
                <a:solidFill>
                  <a:srgbClr val="FF0000"/>
                </a:solidFill>
              </a:rPr>
              <a:t>Não será deferido provimento liminar</a:t>
            </a:r>
            <a:r>
              <a:rPr lang="pt-BR" dirty="0"/>
              <a:t>, de caráter cautelar ou antecipatório dos efeitos da tutela, </a:t>
            </a:r>
            <a:r>
              <a:rPr lang="pt-BR" b="1" u="sng" dirty="0"/>
              <a:t>para a suspensão ou adiamento da </a:t>
            </a:r>
            <a:r>
              <a:rPr lang="pt-BR" b="1" u="sng" dirty="0" err="1"/>
              <a:t>assembléia</a:t>
            </a:r>
            <a:r>
              <a:rPr lang="pt-BR" b="1" u="sng" dirty="0"/>
              <a:t>-geral de credores em razão de pendência de discussão acerca da existência, da quantificação ou da classificação de créditos</a:t>
            </a:r>
            <a:r>
              <a:rPr lang="pt-BR" dirty="0"/>
              <a:t>. 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4352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8EDBA67F-E7CF-4FA1-BE63-56F62E17E21E}"/>
              </a:ext>
            </a:extLst>
          </p:cNvPr>
          <p:cNvSpPr txBox="1"/>
          <p:nvPr/>
        </p:nvSpPr>
        <p:spPr>
          <a:xfrm>
            <a:off x="422031" y="168812"/>
            <a:ext cx="1154957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u="sng" dirty="0"/>
              <a:t>HABILITAÇÕES RETARDATÁRIAS – art.10</a:t>
            </a:r>
          </a:p>
          <a:p>
            <a:endParaRPr lang="pt-BR" dirty="0"/>
          </a:p>
          <a:p>
            <a:pPr algn="just"/>
            <a:r>
              <a:rPr lang="pt-BR" b="1" u="sng" dirty="0"/>
              <a:t>PRAZO PARA HABILITAÇÕES</a:t>
            </a:r>
            <a:r>
              <a:rPr lang="pt-BR" dirty="0"/>
              <a:t>: AS HABILITAÇÕES DEVEM SER APRESENTADAS NO PRAZO DE 15 DIAS DO 1º EDITAL (7º , § 1º ) FASE ADMINISTRATIVA AO A.J.  PORÉM, </a:t>
            </a:r>
            <a:r>
              <a:rPr lang="pt-BR" b="1" dirty="0"/>
              <a:t>AS HABILITAÇÕES RETARDATÁRIAS SE APRESENTADAS </a:t>
            </a:r>
            <a:r>
              <a:rPr lang="pt-BR" b="1" u="sng" dirty="0"/>
              <a:t>ANTES</a:t>
            </a:r>
            <a:r>
              <a:rPr lang="pt-BR" b="1" dirty="0"/>
              <a:t> DA HOMOLOGAÇÃO DO Q.G.C., SERÃO RECEBIDAS COMO IMPUGNAÇÃO. (</a:t>
            </a:r>
            <a:r>
              <a:rPr lang="pt-BR" b="1" u="sng" dirty="0"/>
              <a:t>ART.10, § 5º</a:t>
            </a:r>
            <a:r>
              <a:rPr lang="pt-BR" dirty="0"/>
              <a:t>), SENDO PROCESSADAS NA FORMA DO ART.13 a 15 DA LEI.</a:t>
            </a:r>
          </a:p>
          <a:p>
            <a:endParaRPr lang="pt-BR" dirty="0"/>
          </a:p>
          <a:p>
            <a:pPr algn="just"/>
            <a:r>
              <a:rPr lang="pt-BR" b="1" u="sng" dirty="0"/>
              <a:t>LIMITE DE PRAZO PARA HAB. RETARDATÁRIA NO PRÓPRIO PROCESSO DE RJ / FALÊNCIA</a:t>
            </a:r>
            <a:r>
              <a:rPr lang="pt-BR" dirty="0"/>
              <a:t>: HOMOLOGAÇÃO DO Q.G.C. PELO JUIZ. </a:t>
            </a:r>
          </a:p>
          <a:p>
            <a:pPr algn="just"/>
            <a:endParaRPr lang="pt-BR" b="1" u="sng" dirty="0"/>
          </a:p>
          <a:p>
            <a:pPr algn="just"/>
            <a:r>
              <a:rPr lang="pt-BR" b="1" u="sng" dirty="0"/>
              <a:t>APÓS A HOMOLOGAÇÃO DO Q.G.C.:</a:t>
            </a:r>
            <a:r>
              <a:rPr lang="pt-BR" b="1" dirty="0"/>
              <a:t>  </a:t>
            </a:r>
            <a:r>
              <a:rPr lang="pt-BR" dirty="0"/>
              <a:t>DEVE-SE PROPOR AÇÃO ORDINÁRIA DISTRIBUÍDA AO JUIZO RECUPERACIONAL ou FALIMENTAR PARA RETIFICAÇAO DO Q.G.C. E INCLUSÃO DO CRÉDITO, ATÉ O ENCERRAMENTO DA RJ (art.63) ou FALÊNCIA (art.159 – Extinção das Obrigações da falência).</a:t>
            </a:r>
          </a:p>
          <a:p>
            <a:pPr algn="just"/>
            <a:endParaRPr lang="pt-BR" dirty="0"/>
          </a:p>
          <a:p>
            <a:r>
              <a:rPr lang="pt-BR" b="1" u="sng" dirty="0"/>
              <a:t>CONSEQUÊNCIAS DA HABILITAÇÃO RETARDATÁRIA</a:t>
            </a:r>
            <a:r>
              <a:rPr lang="pt-BR" dirty="0"/>
              <a:t>: </a:t>
            </a:r>
          </a:p>
          <a:p>
            <a:endParaRPr lang="pt-BR" dirty="0"/>
          </a:p>
          <a:p>
            <a:r>
              <a:rPr lang="pt-BR" b="1" i="1" u="sng" dirty="0"/>
              <a:t>A) RECOLHIMENTO DAS CUSTAS PROCESSUAIS</a:t>
            </a:r>
            <a:r>
              <a:rPr lang="pt-BR" dirty="0"/>
              <a:t>:</a:t>
            </a:r>
          </a:p>
          <a:p>
            <a:endParaRPr lang="pt-BR" dirty="0"/>
          </a:p>
          <a:p>
            <a:pPr algn="just"/>
            <a:r>
              <a:rPr lang="pt-BR" dirty="0"/>
              <a:t>No Estado de São Paulo, a Lei n. 11.608/2003, alterada pela Lei estadual n. 15.760/2015, que substituiu o termo “concordata” por “recuperação judicial”, em seu art. 4º, § 8º, </a:t>
            </a:r>
            <a:r>
              <a:rPr lang="pt-BR" b="1" dirty="0"/>
              <a:t>impôs o recolhimento da taxa judiciária para o caso de habilitação retardatária de crédito em processo de recuperação judicial e de falência </a:t>
            </a:r>
            <a:r>
              <a:rPr lang="pt-BR" dirty="0"/>
              <a:t>(TJSP, 1º Câmara Reservada de Direito Empresarial, AI 2083645-30.2016, rel. Teixeira Leite, j. 21-9-2016; TJSP, 2º Câmara Reservada de Direito Empresarial, AI 2114830-86.2016, Rel. Des. Carlos Alberto </a:t>
            </a:r>
            <a:r>
              <a:rPr lang="pt-BR" dirty="0" err="1"/>
              <a:t>Garbi</a:t>
            </a:r>
            <a:r>
              <a:rPr lang="pt-BR" dirty="0"/>
              <a:t>, j. 28-11-2016; TJSP,2ª Câmara Reservada de Direito Empresarial, AI 2114830-86.2016.8.26.0000, </a:t>
            </a:r>
            <a:r>
              <a:rPr lang="pt-BR" dirty="0" err="1"/>
              <a:t>Rel.Des.Campos</a:t>
            </a:r>
            <a:r>
              <a:rPr lang="pt-BR" dirty="0"/>
              <a:t> Mello, j. 17-2-2016).</a:t>
            </a:r>
          </a:p>
        </p:txBody>
      </p:sp>
    </p:spTree>
    <p:extLst>
      <p:ext uri="{BB962C8B-B14F-4D97-AF65-F5344CB8AC3E}">
        <p14:creationId xmlns:p14="http://schemas.microsoft.com/office/powerpoint/2010/main" val="2802703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DDD0B29-ACF7-47AF-AC60-1F5275EEA2E9}"/>
              </a:ext>
            </a:extLst>
          </p:cNvPr>
          <p:cNvSpPr txBox="1"/>
          <p:nvPr/>
        </p:nvSpPr>
        <p:spPr>
          <a:xfrm>
            <a:off x="295422" y="506437"/>
            <a:ext cx="116761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B) NA RJ e FALÊNCIA: </a:t>
            </a:r>
          </a:p>
          <a:p>
            <a:endParaRPr lang="pt-BR" dirty="0"/>
          </a:p>
          <a:p>
            <a:pPr marL="857250" lvl="1" indent="-400050">
              <a:buAutoNum type="romanLcParenBoth"/>
            </a:pPr>
            <a:r>
              <a:rPr lang="pt-BR" b="1" u="sng" dirty="0"/>
              <a:t>COM EXCEÇÃO AO CRÉDITO TRABALHISTA</a:t>
            </a:r>
            <a:r>
              <a:rPr lang="pt-BR" dirty="0"/>
              <a:t>, HAVERÁ A PERDA DO DIREITO DE VOTO NA AGC DO CREDORES RETARDATÁRIOS. CONTUDO, SE NA DATA DA AGC JÁ HOUVE A INCLUSÃO DO CRÉDITO RETARDATÁRIO, ESTE PODERÁ VOTAR NORMALMENTE. (art.10, §1°)</a:t>
            </a:r>
          </a:p>
          <a:p>
            <a:pPr lvl="1"/>
            <a:endParaRPr lang="pt-BR" dirty="0"/>
          </a:p>
          <a:p>
            <a:pPr lvl="1"/>
            <a:r>
              <a:rPr lang="pt-BR" dirty="0"/>
              <a:t>(</a:t>
            </a:r>
            <a:r>
              <a:rPr lang="pt-BR" dirty="0" err="1"/>
              <a:t>ii</a:t>
            </a:r>
            <a:r>
              <a:rPr lang="pt-BR" dirty="0"/>
              <a:t>) PERDA DO DIREITO DE RECLAMAR PELOS RATEIOS JÁ OCORRIDOS;</a:t>
            </a:r>
          </a:p>
          <a:p>
            <a:pPr lvl="1"/>
            <a:endParaRPr lang="pt-BR" dirty="0"/>
          </a:p>
          <a:p>
            <a:pPr lvl="1"/>
            <a:endParaRPr lang="pt-BR" dirty="0"/>
          </a:p>
          <a:p>
            <a:pPr lvl="1"/>
            <a:r>
              <a:rPr lang="pt-BR" dirty="0"/>
              <a:t>(</a:t>
            </a:r>
            <a:r>
              <a:rPr lang="pt-BR" dirty="0" err="1"/>
              <a:t>iii</a:t>
            </a:r>
            <a:r>
              <a:rPr lang="pt-BR" dirty="0"/>
              <a:t>) PERDA DO DIREITO AOS ACESSÓRIOS (JUROS e CORREÇÃO MONETÁRIA) entre a DATA DO TÉRMINO DAS HABILITAÇÕES (ART.7, §1°) e a EFETIVA HABILITAÇÃO RETARDATÁRIA (que em tese podem ocorrer até o término dos processos).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4893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DCFD88-8BA9-4AEB-8B2D-1A9B2EDD82C5}"/>
              </a:ext>
            </a:extLst>
          </p:cNvPr>
          <p:cNvSpPr/>
          <p:nvPr/>
        </p:nvSpPr>
        <p:spPr>
          <a:xfrm>
            <a:off x="484909" y="394692"/>
            <a:ext cx="1102821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" panose="020B0604020202020204" pitchFamily="34" charset="0"/>
              </a:rPr>
              <a:t>Art. 10. Não observado o prazo estipulado no art. 7º , § 1º , desta Lei, as habilitações de crédito serão recebidas como retardatárias. </a:t>
            </a:r>
          </a:p>
          <a:p>
            <a:pPr algn="just"/>
            <a:endParaRPr lang="pt-BR" dirty="0"/>
          </a:p>
          <a:p>
            <a:pPr algn="just"/>
            <a:r>
              <a:rPr lang="pt-BR" dirty="0">
                <a:latin typeface="Arial" panose="020B0604020202020204" pitchFamily="34" charset="0"/>
              </a:rPr>
              <a:t>§ 1º Na recuperação judicial, os titulares de créditos retardatários, excetuados os titulares de créditos derivados da relação de trabalho, não terão direito a voto nas deliberações da </a:t>
            </a:r>
            <a:r>
              <a:rPr lang="pt-BR" dirty="0" err="1">
                <a:latin typeface="Arial" panose="020B0604020202020204" pitchFamily="34" charset="0"/>
              </a:rPr>
              <a:t>assembléia</a:t>
            </a:r>
            <a:r>
              <a:rPr lang="pt-BR" dirty="0">
                <a:latin typeface="Arial" panose="020B0604020202020204" pitchFamily="34" charset="0"/>
              </a:rPr>
              <a:t>-geral de credores. </a:t>
            </a:r>
          </a:p>
          <a:p>
            <a:pPr algn="just"/>
            <a:endParaRPr lang="pt-BR" dirty="0"/>
          </a:p>
          <a:p>
            <a:pPr algn="just"/>
            <a:r>
              <a:rPr lang="pt-BR" dirty="0">
                <a:latin typeface="Arial" panose="020B0604020202020204" pitchFamily="34" charset="0"/>
              </a:rPr>
              <a:t>§ 2º Aplica-se o disposto no § 1º deste artigo ao processo de falência, salvo se, na data da realização da </a:t>
            </a:r>
            <a:r>
              <a:rPr lang="pt-BR" dirty="0" err="1">
                <a:latin typeface="Arial" panose="020B0604020202020204" pitchFamily="34" charset="0"/>
              </a:rPr>
              <a:t>assembléia</a:t>
            </a:r>
            <a:r>
              <a:rPr lang="pt-BR" dirty="0">
                <a:latin typeface="Arial" panose="020B0604020202020204" pitchFamily="34" charset="0"/>
              </a:rPr>
              <a:t>-geral, já houver sido homologado o quadro-geral de credores contendo o crédito retardatário. </a:t>
            </a:r>
            <a:endParaRPr lang="pt-BR" dirty="0"/>
          </a:p>
          <a:p>
            <a:pPr algn="just"/>
            <a:r>
              <a:rPr lang="pt-BR" dirty="0">
                <a:latin typeface="Arial" panose="020B0604020202020204" pitchFamily="34" charset="0"/>
              </a:rPr>
              <a:t>§ 3º Na falência, os créditos retardatários perderão o direito a rateios eventualmente realizados e ficarão sujeitos ao pagamento de custas, não se computando os acessórios compreendidos entre o término do prazo e a data do pedido de habilitação. </a:t>
            </a:r>
          </a:p>
          <a:p>
            <a:pPr algn="just"/>
            <a:endParaRPr lang="pt-BR" dirty="0"/>
          </a:p>
          <a:p>
            <a:pPr algn="just"/>
            <a:r>
              <a:rPr lang="pt-BR" dirty="0">
                <a:latin typeface="Arial" panose="020B0604020202020204" pitchFamily="34" charset="0"/>
              </a:rPr>
              <a:t>§ 4º Na hipótese prevista no § 3º deste artigo, o credor poderá requerer a reserva de valor para satisfação de seu crédito. </a:t>
            </a:r>
          </a:p>
          <a:p>
            <a:pPr algn="just"/>
            <a:endParaRPr lang="pt-BR" dirty="0"/>
          </a:p>
          <a:p>
            <a:pPr algn="just"/>
            <a:r>
              <a:rPr lang="pt-BR" dirty="0">
                <a:latin typeface="Arial" panose="020B0604020202020204" pitchFamily="34" charset="0"/>
              </a:rPr>
              <a:t>§ 5º As habilitações de crédito retardatárias, se apresentadas antes da homologação do quadro-geral de credores, serão recebidas como impugnação e processadas na forma dos </a:t>
            </a:r>
            <a:r>
              <a:rPr lang="pt-BR" dirty="0" err="1">
                <a:latin typeface="Arial" panose="020B0604020202020204" pitchFamily="34" charset="0"/>
              </a:rPr>
              <a:t>arts</a:t>
            </a:r>
            <a:r>
              <a:rPr lang="pt-BR" dirty="0">
                <a:latin typeface="Arial" panose="020B0604020202020204" pitchFamily="34" charset="0"/>
              </a:rPr>
              <a:t>. 13 a 15 desta Lei. </a:t>
            </a:r>
          </a:p>
          <a:p>
            <a:pPr algn="just"/>
            <a:endParaRPr lang="pt-BR" dirty="0"/>
          </a:p>
          <a:p>
            <a:pPr algn="just"/>
            <a:r>
              <a:rPr lang="pt-BR" dirty="0">
                <a:latin typeface="Arial" panose="020B0604020202020204" pitchFamily="34" charset="0"/>
              </a:rPr>
              <a:t>§ 6º Após a homologação do quadro-geral de credores, aqueles que não habilitaram seu crédito poderão, observado, no que couber, o procedimento ordinário previsto no Código de Processo Civil, requerer ao juízo da falência ou da recuperação judicial a retificação do quadro-geral para inclusão do respectivo crédito.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1136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F8834DC8-045F-4953-BDA2-9B2CC14F5A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2144848"/>
              </p:ext>
            </p:extLst>
          </p:nvPr>
        </p:nvGraphicFramePr>
        <p:xfrm>
          <a:off x="703386" y="478301"/>
          <a:ext cx="10930596" cy="5750619"/>
        </p:xfrm>
        <a:graphic>
          <a:graphicData uri="http://schemas.openxmlformats.org/drawingml/2006/table">
            <a:tbl>
              <a:tblPr/>
              <a:tblGrid>
                <a:gridCol w="10744147">
                  <a:extLst>
                    <a:ext uri="{9D8B030D-6E8A-4147-A177-3AD203B41FA5}">
                      <a16:colId xmlns:a16="http://schemas.microsoft.com/office/drawing/2014/main" val="1393427626"/>
                    </a:ext>
                  </a:extLst>
                </a:gridCol>
                <a:gridCol w="186449">
                  <a:extLst>
                    <a:ext uri="{9D8B030D-6E8A-4147-A177-3AD203B41FA5}">
                      <a16:colId xmlns:a16="http://schemas.microsoft.com/office/drawing/2014/main" val="3351539067"/>
                    </a:ext>
                  </a:extLst>
                </a:gridCol>
              </a:tblGrid>
              <a:tr h="314736">
                <a:tc gridSpan="2">
                  <a:txBody>
                    <a:bodyPr/>
                    <a:lstStyle/>
                    <a:p>
                      <a:pPr lvl="1" algn="l"/>
                      <a:r>
                        <a:rPr lang="pt-BR" sz="1600">
                          <a:effectLst/>
                        </a:rPr>
                        <a:t>2227639-48.2018.8.26.0000 </a:t>
                      </a:r>
                      <a:r>
                        <a:rPr lang="pt-BR" sz="1600"/>
                        <a:t>    (112 ocorrências encontradas no inteiro teor do documento)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70425"/>
                  </a:ext>
                </a:extLst>
              </a:tr>
              <a:tr h="416856">
                <a:tc>
                  <a:txBody>
                    <a:bodyPr/>
                    <a:lstStyle/>
                    <a:p>
                      <a:pPr lvl="1" algn="l"/>
                      <a:r>
                        <a:rPr lang="pt-BR" sz="1600" b="1"/>
                        <a:t>Classe/Assunto: </a:t>
                      </a:r>
                      <a:r>
                        <a:rPr lang="pt-BR" sz="1600"/>
                        <a:t>Agravo de Instrumento / Recuperação judicial e Falência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600"/>
                    </a:p>
                  </a:txBody>
                  <a:tcPr marL="79115" marR="79115" marT="39558" marB="39558">
                    <a:lnL>
                      <a:noFill/>
                    </a:lnL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96905155"/>
                  </a:ext>
                </a:extLst>
              </a:tr>
              <a:tr h="416856">
                <a:tc>
                  <a:txBody>
                    <a:bodyPr/>
                    <a:lstStyle/>
                    <a:p>
                      <a:pPr lvl="1" algn="l"/>
                      <a:r>
                        <a:rPr lang="pt-BR" sz="1600" b="1"/>
                        <a:t>Relator(a): </a:t>
                      </a:r>
                      <a:r>
                        <a:rPr lang="pt-BR" sz="1600"/>
                        <a:t>Sérgio Shimura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600"/>
                    </a:p>
                  </a:txBody>
                  <a:tcPr marL="79115" marR="79115" marT="39558" marB="39558"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98722657"/>
                  </a:ext>
                </a:extLst>
              </a:tr>
              <a:tr h="416856">
                <a:tc>
                  <a:txBody>
                    <a:bodyPr/>
                    <a:lstStyle/>
                    <a:p>
                      <a:pPr lvl="1" algn="l"/>
                      <a:r>
                        <a:rPr lang="pt-BR" sz="1600" b="1"/>
                        <a:t>Comarca: </a:t>
                      </a:r>
                      <a:r>
                        <a:rPr lang="pt-BR" sz="1600"/>
                        <a:t>Sorocaba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600"/>
                    </a:p>
                  </a:txBody>
                  <a:tcPr marL="79115" marR="79115" marT="39558" marB="39558"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76177606"/>
                  </a:ext>
                </a:extLst>
              </a:tr>
              <a:tr h="416856">
                <a:tc>
                  <a:txBody>
                    <a:bodyPr/>
                    <a:lstStyle/>
                    <a:p>
                      <a:pPr lvl="1" algn="l"/>
                      <a:r>
                        <a:rPr lang="pt-BR" sz="1600" b="1"/>
                        <a:t>Órgão julgador: </a:t>
                      </a:r>
                      <a:r>
                        <a:rPr lang="pt-BR" sz="1600"/>
                        <a:t>2ª Câmara Reservada de Direito Empresarial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600"/>
                    </a:p>
                  </a:txBody>
                  <a:tcPr marL="79115" marR="79115" marT="39558" marB="39558"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457890"/>
                  </a:ext>
                </a:extLst>
              </a:tr>
              <a:tr h="416856">
                <a:tc>
                  <a:txBody>
                    <a:bodyPr/>
                    <a:lstStyle/>
                    <a:p>
                      <a:pPr lvl="1" algn="l"/>
                      <a:r>
                        <a:rPr lang="pt-BR" sz="1600" b="1"/>
                        <a:t>Data do julgamento: </a:t>
                      </a:r>
                      <a:r>
                        <a:rPr lang="pt-BR" sz="1600"/>
                        <a:t>28/02/2019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600"/>
                    </a:p>
                  </a:txBody>
                  <a:tcPr marL="79115" marR="79115" marT="39558" marB="39558"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15648294"/>
                  </a:ext>
                </a:extLst>
              </a:tr>
              <a:tr h="416856">
                <a:tc>
                  <a:txBody>
                    <a:bodyPr/>
                    <a:lstStyle/>
                    <a:p>
                      <a:pPr lvl="1" algn="l"/>
                      <a:r>
                        <a:rPr lang="pt-BR" sz="1600" b="1"/>
                        <a:t>Data de publicação: </a:t>
                      </a:r>
                      <a:r>
                        <a:rPr lang="pt-BR" sz="1600"/>
                        <a:t>28/02/2019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600"/>
                    </a:p>
                  </a:txBody>
                  <a:tcPr marL="79115" marR="79115" marT="39558" marB="39558"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93417630"/>
                  </a:ext>
                </a:extLst>
              </a:tr>
              <a:tr h="416856">
                <a:tc>
                  <a:txBody>
                    <a:bodyPr/>
                    <a:lstStyle/>
                    <a:p>
                      <a:pPr lvl="1" algn="l"/>
                      <a:r>
                        <a:rPr lang="pt-BR" sz="1600" b="1"/>
                        <a:t>Data de registro: </a:t>
                      </a:r>
                      <a:r>
                        <a:rPr lang="pt-BR" sz="1600"/>
                        <a:t>28/02/2019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600" dirty="0"/>
                    </a:p>
                  </a:txBody>
                  <a:tcPr marL="79115" marR="79115" marT="39558" marB="39558"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85187298"/>
                  </a:ext>
                </a:extLst>
              </a:tr>
              <a:tr h="2517891">
                <a:tc gridSpan="2">
                  <a:txBody>
                    <a:bodyPr/>
                    <a:lstStyle/>
                    <a:p>
                      <a:pPr lvl="1" algn="just"/>
                      <a:r>
                        <a:rPr lang="pt-BR" sz="1600" b="1" dirty="0"/>
                        <a:t>Ementa: </a:t>
                      </a:r>
                      <a:r>
                        <a:rPr lang="pt-BR" sz="1600" i="1" dirty="0"/>
                        <a:t>RECUPERAÇÃO</a:t>
                      </a:r>
                      <a:r>
                        <a:rPr lang="pt-BR" sz="1600" dirty="0"/>
                        <a:t> </a:t>
                      </a:r>
                      <a:r>
                        <a:rPr lang="pt-BR" sz="1600" i="1" dirty="0"/>
                        <a:t>JUDICIAL</a:t>
                      </a:r>
                      <a:r>
                        <a:rPr lang="pt-BR" sz="1600" dirty="0"/>
                        <a:t> – </a:t>
                      </a:r>
                      <a:r>
                        <a:rPr lang="pt-BR" sz="1600" i="1" dirty="0"/>
                        <a:t>IMPUGNAÇÃO</a:t>
                      </a:r>
                      <a:r>
                        <a:rPr lang="pt-BR" sz="1600" dirty="0"/>
                        <a:t> DE </a:t>
                      </a:r>
                      <a:r>
                        <a:rPr lang="pt-BR" sz="1600" i="1" dirty="0"/>
                        <a:t>CRÉDITO</a:t>
                      </a:r>
                      <a:r>
                        <a:rPr lang="pt-BR" sz="1600" dirty="0"/>
                        <a:t> – TAXA JUDICIÁRIA - INEXIGIBILIDADE DO </a:t>
                      </a:r>
                      <a:r>
                        <a:rPr lang="pt-BR" sz="1600" i="1" dirty="0"/>
                        <a:t>RECOLHIMENTO</a:t>
                      </a:r>
                      <a:r>
                        <a:rPr lang="pt-BR" sz="1600" dirty="0"/>
                        <a:t> DAS </a:t>
                      </a:r>
                      <a:r>
                        <a:rPr lang="pt-BR" sz="1600" i="1" dirty="0"/>
                        <a:t>CUSTAS</a:t>
                      </a:r>
                      <a:r>
                        <a:rPr lang="pt-BR" sz="1600" dirty="0"/>
                        <a:t> INICIAIS - </a:t>
                      </a:r>
                      <a:r>
                        <a:rPr lang="pt-BR" sz="1600" b="1" dirty="0"/>
                        <a:t>É inexigível o </a:t>
                      </a:r>
                      <a:r>
                        <a:rPr lang="pt-BR" sz="1600" b="1" i="1" dirty="0"/>
                        <a:t>recolhimento</a:t>
                      </a:r>
                      <a:r>
                        <a:rPr lang="pt-BR" sz="1600" b="1" dirty="0"/>
                        <a:t> de </a:t>
                      </a:r>
                      <a:r>
                        <a:rPr lang="pt-BR" sz="1600" b="1" i="1" dirty="0"/>
                        <a:t>custas</a:t>
                      </a:r>
                      <a:r>
                        <a:rPr lang="pt-BR" sz="1600" b="1" dirty="0"/>
                        <a:t> iniciais em </a:t>
                      </a:r>
                      <a:r>
                        <a:rPr lang="pt-BR" sz="1600" b="1" i="1" dirty="0"/>
                        <a:t>impugnação</a:t>
                      </a:r>
                      <a:r>
                        <a:rPr lang="pt-BR" sz="1600" b="1" dirty="0"/>
                        <a:t> ao </a:t>
                      </a:r>
                      <a:r>
                        <a:rPr lang="pt-BR" sz="1600" b="1" i="1" dirty="0"/>
                        <a:t>crédito</a:t>
                      </a:r>
                      <a:r>
                        <a:rPr lang="pt-BR" sz="1600" b="1" dirty="0"/>
                        <a:t> em </a:t>
                      </a:r>
                      <a:r>
                        <a:rPr lang="pt-BR" sz="1600" b="1" i="1" dirty="0"/>
                        <a:t>recuperação</a:t>
                      </a:r>
                      <a:r>
                        <a:rPr lang="pt-BR" sz="1600" b="1" dirty="0"/>
                        <a:t> </a:t>
                      </a:r>
                      <a:r>
                        <a:rPr lang="pt-BR" sz="1600" b="1" i="1" dirty="0"/>
                        <a:t>judicial</a:t>
                      </a:r>
                      <a:r>
                        <a:rPr lang="pt-BR" sz="1600" b="1" dirty="0"/>
                        <a:t>, por ausência de previsão legal</a:t>
                      </a:r>
                      <a:r>
                        <a:rPr lang="pt-BR" sz="1600" dirty="0"/>
                        <a:t>, não sendo aplicável, por analogia, o disposto no art. 10, §3º, da Lei 11.101/2005, que se refere à habilitação de </a:t>
                      </a:r>
                      <a:r>
                        <a:rPr lang="pt-BR" sz="1600" i="1" dirty="0"/>
                        <a:t>crédito</a:t>
                      </a:r>
                      <a:r>
                        <a:rPr lang="pt-BR" sz="1600" dirty="0"/>
                        <a:t> retardatária - De igual modo, não se aplica o disposto no art. 4º, § 8º, da Lei Estadual nº 11.608/2003, que dispõe sobre habilitação retardatária de </a:t>
                      </a:r>
                      <a:r>
                        <a:rPr lang="pt-BR" sz="1600" i="1" dirty="0"/>
                        <a:t>crédito</a:t>
                      </a:r>
                      <a:r>
                        <a:rPr lang="pt-BR" sz="1600" dirty="0"/>
                        <a:t> – Princípio da legalidade estrita quanto à matéria tributária (art. 114, CTN) - Inexigibilidade das </a:t>
                      </a:r>
                      <a:r>
                        <a:rPr lang="pt-BR" sz="1600" i="1" dirty="0"/>
                        <a:t>custas</a:t>
                      </a:r>
                      <a:r>
                        <a:rPr lang="pt-BR" sz="1600" dirty="0"/>
                        <a:t> em </a:t>
                      </a:r>
                      <a:r>
                        <a:rPr lang="pt-BR" sz="1600" i="1" dirty="0"/>
                        <a:t>impugnação</a:t>
                      </a:r>
                      <a:r>
                        <a:rPr lang="pt-BR" sz="1600" dirty="0"/>
                        <a:t> de </a:t>
                      </a:r>
                      <a:r>
                        <a:rPr lang="pt-BR" sz="1600" i="1" dirty="0"/>
                        <a:t>crédito</a:t>
                      </a:r>
                      <a:r>
                        <a:rPr lang="pt-BR" sz="1600" dirty="0"/>
                        <a:t>, no âmbito da </a:t>
                      </a:r>
                      <a:r>
                        <a:rPr lang="pt-BR" sz="1600" i="1" dirty="0"/>
                        <a:t>recuperação</a:t>
                      </a:r>
                      <a:r>
                        <a:rPr lang="pt-BR" sz="1600" dirty="0"/>
                        <a:t> </a:t>
                      </a:r>
                      <a:r>
                        <a:rPr lang="pt-BR" sz="1600" i="1" dirty="0"/>
                        <a:t>judicial</a:t>
                      </a:r>
                      <a:r>
                        <a:rPr lang="pt-BR" sz="1600" dirty="0"/>
                        <a:t> - Entendimento pacificado pelas Câmaras de Direito Empresarial do C. TJSP – Decisão reformada – RECURSO PROVIDO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421457"/>
                  </a:ext>
                </a:extLst>
              </a:tr>
            </a:tbl>
          </a:graphicData>
        </a:graphic>
      </p:graphicFrame>
      <p:pic>
        <p:nvPicPr>
          <p:cNvPr id="1025" name="Picture 1" descr="https://esaj.tjsp.jus.br/cjsg/imagens/saj/ico_pdf.gif">
            <a:extLst>
              <a:ext uri="{FF2B5EF4-FFF2-40B4-BE49-F238E27FC236}">
                <a16:creationId xmlns:a16="http://schemas.microsoft.com/office/drawing/2014/main" id="{B2AF7BE8-6995-4124-AF71-27CA0C0DB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711" y="1728928"/>
            <a:ext cx="203563" cy="19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esaj.tjsp.jus.br/cjsg/imagens/saj/ico_txt.gif">
            <a:extLst>
              <a:ext uri="{FF2B5EF4-FFF2-40B4-BE49-F238E27FC236}">
                <a16:creationId xmlns:a16="http://schemas.microsoft.com/office/drawing/2014/main" id="{C79691E9-7E18-4C77-8C6A-FECEE12CF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711" y="1728928"/>
            <a:ext cx="203563" cy="19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019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605EEB-7560-48F1-AC74-44F06A72E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382" y="1465406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800" dirty="0"/>
              <a:t>OBRIGADO!!!</a:t>
            </a:r>
          </a:p>
          <a:p>
            <a:pPr marL="0" indent="0">
              <a:buNone/>
            </a:pPr>
            <a:endParaRPr lang="pt-BR" sz="4800" dirty="0"/>
          </a:p>
          <a:p>
            <a:pPr marL="0" indent="0">
              <a:buNone/>
            </a:pPr>
            <a:r>
              <a:rPr lang="pt-BR" sz="4800" dirty="0"/>
              <a:t>Dr. Homero J N Fornari</a:t>
            </a:r>
          </a:p>
          <a:p>
            <a:pPr marL="0" indent="0">
              <a:buNone/>
            </a:pPr>
            <a:r>
              <a:rPr lang="pt-BR" sz="4800" dirty="0"/>
              <a:t>Contato: </a:t>
            </a:r>
          </a:p>
          <a:p>
            <a:pPr marL="0" indent="0">
              <a:buNone/>
            </a:pPr>
            <a:r>
              <a:rPr lang="pt-BR" sz="4800" dirty="0">
                <a:hlinkClick r:id="rId2"/>
              </a:rPr>
              <a:t>homero@fgaa.com.br</a:t>
            </a:r>
            <a:r>
              <a:rPr lang="pt-BR" sz="4800" dirty="0"/>
              <a:t> / </a:t>
            </a:r>
            <a:r>
              <a:rPr lang="pt-BR" sz="4800" dirty="0">
                <a:hlinkClick r:id="rId3"/>
              </a:rPr>
              <a:t>homerofornari@gmail.com</a:t>
            </a:r>
            <a:r>
              <a:rPr lang="pt-BR" sz="4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73485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1003</TotalTime>
  <Words>2334</Words>
  <Application>Microsoft Office PowerPoint</Application>
  <PresentationFormat>Widescreen</PresentationFormat>
  <Paragraphs>126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do Office</vt:lpstr>
      <vt:lpstr>HABILITAÇÃO DE CRÉDITO NO PROCESSO FALIMENTAR  Lei 11.101/05</vt:lpstr>
      <vt:lpstr>CRÉDITO – Art.49  “Estão sujeitos à recuperação judicial todos os créditos existentes na data do pedido, ainda que não vencidos”.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HABILITAÇÃO DE CRÉDITO NO PROCESSO FALIMENTAR  Lei 11.101/05</dc:title>
  <dc:creator>Homero Fornari</dc:creator>
  <cp:lastModifiedBy>Homero Fornari</cp:lastModifiedBy>
  <cp:revision>23</cp:revision>
  <dcterms:created xsi:type="dcterms:W3CDTF">2019-08-04T22:32:10Z</dcterms:created>
  <dcterms:modified xsi:type="dcterms:W3CDTF">2019-08-06T15:24:44Z</dcterms:modified>
</cp:coreProperties>
</file>