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470" r:id="rId2"/>
    <p:sldId id="469" r:id="rId3"/>
    <p:sldId id="727" r:id="rId4"/>
    <p:sldId id="726" r:id="rId5"/>
    <p:sldId id="722" r:id="rId6"/>
    <p:sldId id="723" r:id="rId7"/>
    <p:sldId id="471" r:id="rId8"/>
    <p:sldId id="472" r:id="rId9"/>
    <p:sldId id="687" r:id="rId10"/>
    <p:sldId id="700" r:id="rId11"/>
    <p:sldId id="701" r:id="rId12"/>
    <p:sldId id="702" r:id="rId13"/>
    <p:sldId id="703" r:id="rId14"/>
    <p:sldId id="713" r:id="rId15"/>
    <p:sldId id="712" r:id="rId16"/>
    <p:sldId id="728" r:id="rId17"/>
    <p:sldId id="714" r:id="rId18"/>
    <p:sldId id="729" r:id="rId19"/>
    <p:sldId id="260" r:id="rId20"/>
    <p:sldId id="715" r:id="rId21"/>
    <p:sldId id="716" r:id="rId22"/>
    <p:sldId id="717" r:id="rId23"/>
    <p:sldId id="718" r:id="rId24"/>
    <p:sldId id="730" r:id="rId25"/>
    <p:sldId id="719" r:id="rId26"/>
    <p:sldId id="731" r:id="rId27"/>
    <p:sldId id="720" r:id="rId28"/>
    <p:sldId id="721" r:id="rId29"/>
    <p:sldId id="732" r:id="rId30"/>
    <p:sldId id="734" r:id="rId31"/>
    <p:sldId id="735" r:id="rId32"/>
    <p:sldId id="736" r:id="rId33"/>
    <p:sldId id="737" r:id="rId34"/>
    <p:sldId id="738" r:id="rId35"/>
    <p:sldId id="733" r:id="rId36"/>
    <p:sldId id="724" r:id="rId37"/>
    <p:sldId id="725" r:id="rId38"/>
    <p:sldId id="739" r:id="rId39"/>
    <p:sldId id="453" r:id="rId4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108" y="-5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176CA1-FE64-4610-80E7-C999AE252B08}" type="datetimeFigureOut">
              <a:rPr lang="pt-BR" smtClean="0"/>
              <a:t>11/06/2019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C3A69D-C0EA-49B8-934D-D46B0FB979AF}" type="slidenum">
              <a:rPr lang="pt-BR" smtClean="0"/>
              <a:t>‹nº›</a:t>
            </a:fld>
            <a:endParaRPr lang="pt-BR"/>
          </a:p>
        </p:txBody>
      </p:sp>
    </p:spTree>
    <p:extLst>
      <p:ext uri="{BB962C8B-B14F-4D97-AF65-F5344CB8AC3E}">
        <p14:creationId xmlns:p14="http://schemas.microsoft.com/office/powerpoint/2010/main" val="3385291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19</a:t>
            </a:fld>
            <a:endParaRPr lang="en-US" alt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20</a:t>
            </a:fld>
            <a:endParaRPr lang="en-US" altLang="pt-BR"/>
          </a:p>
        </p:txBody>
      </p:sp>
    </p:spTree>
    <p:extLst>
      <p:ext uri="{BB962C8B-B14F-4D97-AF65-F5344CB8AC3E}">
        <p14:creationId xmlns:p14="http://schemas.microsoft.com/office/powerpoint/2010/main" val="1358865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21</a:t>
            </a:fld>
            <a:endParaRPr lang="en-US" altLang="pt-BR"/>
          </a:p>
        </p:txBody>
      </p:sp>
    </p:spTree>
    <p:extLst>
      <p:ext uri="{BB962C8B-B14F-4D97-AF65-F5344CB8AC3E}">
        <p14:creationId xmlns:p14="http://schemas.microsoft.com/office/powerpoint/2010/main" val="2579983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22</a:t>
            </a:fld>
            <a:endParaRPr lang="en-US" altLang="pt-BR"/>
          </a:p>
        </p:txBody>
      </p:sp>
    </p:spTree>
    <p:extLst>
      <p:ext uri="{BB962C8B-B14F-4D97-AF65-F5344CB8AC3E}">
        <p14:creationId xmlns:p14="http://schemas.microsoft.com/office/powerpoint/2010/main" val="168522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23</a:t>
            </a:fld>
            <a:endParaRPr lang="en-US" altLang="pt-BR"/>
          </a:p>
        </p:txBody>
      </p:sp>
    </p:spTree>
    <p:extLst>
      <p:ext uri="{BB962C8B-B14F-4D97-AF65-F5344CB8AC3E}">
        <p14:creationId xmlns:p14="http://schemas.microsoft.com/office/powerpoint/2010/main" val="2896801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24</a:t>
            </a:fld>
            <a:endParaRPr lang="en-US" altLang="pt-BR"/>
          </a:p>
        </p:txBody>
      </p:sp>
    </p:spTree>
    <p:extLst>
      <p:ext uri="{BB962C8B-B14F-4D97-AF65-F5344CB8AC3E}">
        <p14:creationId xmlns:p14="http://schemas.microsoft.com/office/powerpoint/2010/main" val="3753769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25</a:t>
            </a:fld>
            <a:endParaRPr lang="en-US" altLang="pt-BR"/>
          </a:p>
        </p:txBody>
      </p:sp>
    </p:spTree>
    <p:extLst>
      <p:ext uri="{BB962C8B-B14F-4D97-AF65-F5344CB8AC3E}">
        <p14:creationId xmlns:p14="http://schemas.microsoft.com/office/powerpoint/2010/main" val="422305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26</a:t>
            </a:fld>
            <a:endParaRPr lang="en-US" altLang="pt-BR"/>
          </a:p>
        </p:txBody>
      </p:sp>
    </p:spTree>
    <p:extLst>
      <p:ext uri="{BB962C8B-B14F-4D97-AF65-F5344CB8AC3E}">
        <p14:creationId xmlns:p14="http://schemas.microsoft.com/office/powerpoint/2010/main" val="780277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27</a:t>
            </a:fld>
            <a:endParaRPr lang="en-US" altLang="pt-BR"/>
          </a:p>
        </p:txBody>
      </p:sp>
    </p:spTree>
    <p:extLst>
      <p:ext uri="{BB962C8B-B14F-4D97-AF65-F5344CB8AC3E}">
        <p14:creationId xmlns:p14="http://schemas.microsoft.com/office/powerpoint/2010/main" val="3851955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28</a:t>
            </a:fld>
            <a:endParaRPr lang="en-US" altLang="pt-BR"/>
          </a:p>
        </p:txBody>
      </p:sp>
    </p:spTree>
    <p:extLst>
      <p:ext uri="{BB962C8B-B14F-4D97-AF65-F5344CB8AC3E}">
        <p14:creationId xmlns:p14="http://schemas.microsoft.com/office/powerpoint/2010/main" val="24112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29</a:t>
            </a:fld>
            <a:endParaRPr lang="en-US" altLang="pt-BR"/>
          </a:p>
        </p:txBody>
      </p:sp>
    </p:spTree>
    <p:extLst>
      <p:ext uri="{BB962C8B-B14F-4D97-AF65-F5344CB8AC3E}">
        <p14:creationId xmlns:p14="http://schemas.microsoft.com/office/powerpoint/2010/main" val="2689237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30</a:t>
            </a:fld>
            <a:endParaRPr lang="en-US" altLang="pt-BR"/>
          </a:p>
        </p:txBody>
      </p:sp>
    </p:spTree>
    <p:extLst>
      <p:ext uri="{BB962C8B-B14F-4D97-AF65-F5344CB8AC3E}">
        <p14:creationId xmlns:p14="http://schemas.microsoft.com/office/powerpoint/2010/main" val="4151536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31</a:t>
            </a:fld>
            <a:endParaRPr lang="en-US" altLang="pt-BR"/>
          </a:p>
        </p:txBody>
      </p:sp>
    </p:spTree>
    <p:extLst>
      <p:ext uri="{BB962C8B-B14F-4D97-AF65-F5344CB8AC3E}">
        <p14:creationId xmlns:p14="http://schemas.microsoft.com/office/powerpoint/2010/main" val="4059324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32</a:t>
            </a:fld>
            <a:endParaRPr lang="en-US" altLang="pt-BR"/>
          </a:p>
        </p:txBody>
      </p:sp>
    </p:spTree>
    <p:extLst>
      <p:ext uri="{BB962C8B-B14F-4D97-AF65-F5344CB8AC3E}">
        <p14:creationId xmlns:p14="http://schemas.microsoft.com/office/powerpoint/2010/main" val="3964995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33</a:t>
            </a:fld>
            <a:endParaRPr lang="en-US" altLang="pt-BR"/>
          </a:p>
        </p:txBody>
      </p:sp>
    </p:spTree>
    <p:extLst>
      <p:ext uri="{BB962C8B-B14F-4D97-AF65-F5344CB8AC3E}">
        <p14:creationId xmlns:p14="http://schemas.microsoft.com/office/powerpoint/2010/main" val="1225331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34</a:t>
            </a:fld>
            <a:endParaRPr lang="en-US" altLang="pt-BR"/>
          </a:p>
        </p:txBody>
      </p:sp>
    </p:spTree>
    <p:extLst>
      <p:ext uri="{BB962C8B-B14F-4D97-AF65-F5344CB8AC3E}">
        <p14:creationId xmlns:p14="http://schemas.microsoft.com/office/powerpoint/2010/main" val="1234232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35</a:t>
            </a:fld>
            <a:endParaRPr lang="en-US" altLang="pt-BR"/>
          </a:p>
        </p:txBody>
      </p:sp>
    </p:spTree>
    <p:extLst>
      <p:ext uri="{BB962C8B-B14F-4D97-AF65-F5344CB8AC3E}">
        <p14:creationId xmlns:p14="http://schemas.microsoft.com/office/powerpoint/2010/main" val="1510238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36</a:t>
            </a:fld>
            <a:endParaRPr lang="en-US" altLang="pt-BR"/>
          </a:p>
        </p:txBody>
      </p:sp>
    </p:spTree>
    <p:extLst>
      <p:ext uri="{BB962C8B-B14F-4D97-AF65-F5344CB8AC3E}">
        <p14:creationId xmlns:p14="http://schemas.microsoft.com/office/powerpoint/2010/main" val="2728163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37</a:t>
            </a:fld>
            <a:endParaRPr lang="en-US" altLang="pt-BR"/>
          </a:p>
        </p:txBody>
      </p:sp>
    </p:spTree>
    <p:extLst>
      <p:ext uri="{BB962C8B-B14F-4D97-AF65-F5344CB8AC3E}">
        <p14:creationId xmlns:p14="http://schemas.microsoft.com/office/powerpoint/2010/main" val="4180000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xmlns="" id="{2CD901CC-A049-4086-BEBD-790304714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xmlns="" id="{1DA0D984-B586-4444-B3FC-F1AF55626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16388" name="Slide Number Placeholder 3">
            <a:extLst>
              <a:ext uri="{FF2B5EF4-FFF2-40B4-BE49-F238E27FC236}">
                <a16:creationId xmlns:a16="http://schemas.microsoft.com/office/drawing/2014/main" xmlns="" id="{D157CADF-76B3-456F-A512-2DDE912065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DED7B-C0C2-4E3D-A71B-CD40155D14BC}" type="slidenum">
              <a:rPr lang="en-US" altLang="pt-BR"/>
              <a:pPr>
                <a:spcBef>
                  <a:spcPct val="0"/>
                </a:spcBef>
              </a:pPr>
              <a:t>38</a:t>
            </a:fld>
            <a:endParaRPr lang="en-US" altLang="pt-BR"/>
          </a:p>
        </p:txBody>
      </p:sp>
    </p:spTree>
    <p:extLst>
      <p:ext uri="{BB962C8B-B14F-4D97-AF65-F5344CB8AC3E}">
        <p14:creationId xmlns:p14="http://schemas.microsoft.com/office/powerpoint/2010/main" val="236082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a:extLst>
              <a:ext uri="{FF2B5EF4-FFF2-40B4-BE49-F238E27FC236}">
                <a16:creationId xmlns:a16="http://schemas.microsoft.com/office/drawing/2014/main" xmlns="" id="{A5B67FBB-31AE-4F11-97C5-08DB572DDDF9}"/>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66CC5D5B-D4CD-4471-A24E-83383D1796C3}" type="datetime1">
              <a:rPr lang="en-US"/>
              <a:pPr>
                <a:defRPr/>
              </a:pPr>
              <a:t>6/11/2019</a:t>
            </a:fld>
            <a:endParaRPr lang="en-US"/>
          </a:p>
        </p:txBody>
      </p:sp>
      <p:sp>
        <p:nvSpPr>
          <p:cNvPr id="5" name="Footer Placeholder 4">
            <a:extLst>
              <a:ext uri="{FF2B5EF4-FFF2-40B4-BE49-F238E27FC236}">
                <a16:creationId xmlns:a16="http://schemas.microsoft.com/office/drawing/2014/main" xmlns="" id="{52EFBABA-10BF-41F8-8BBC-7B8B4A7B52A3}"/>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xmlns="" id="{0AAA99BB-B832-4554-B00A-CDC47DB84192}"/>
              </a:ext>
            </a:extLst>
          </p:cNvPr>
          <p:cNvSpPr>
            <a:spLocks noGrp="1"/>
          </p:cNvSpPr>
          <p:nvPr>
            <p:ph type="sldNum" sz="quarter" idx="12"/>
          </p:nvPr>
        </p:nvSpPr>
        <p:spPr/>
        <p:txBody>
          <a:bodyPr/>
          <a:lstStyle>
            <a:lvl1pPr>
              <a:defRPr/>
            </a:lvl1pPr>
          </a:lstStyle>
          <a:p>
            <a:pPr>
              <a:defRPr/>
            </a:pPr>
            <a:fld id="{A1CAC938-2533-4250-88FD-A12FAD100F8F}" type="slidenum">
              <a:rPr lang="en-US" altLang="pt-BR"/>
              <a:pPr>
                <a:defRPr/>
              </a:pPr>
              <a:t>‹nº›</a:t>
            </a:fld>
            <a:endParaRPr lang="en-US" altLang="pt-BR"/>
          </a:p>
        </p:txBody>
      </p:sp>
    </p:spTree>
    <p:extLst>
      <p:ext uri="{BB962C8B-B14F-4D97-AF65-F5344CB8AC3E}">
        <p14:creationId xmlns:p14="http://schemas.microsoft.com/office/powerpoint/2010/main" val="664588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a:extLst>
              <a:ext uri="{FF2B5EF4-FFF2-40B4-BE49-F238E27FC236}">
                <a16:creationId xmlns:a16="http://schemas.microsoft.com/office/drawing/2014/main" xmlns="" id="{4222D321-218E-4902-8779-AE665C5DFC85}"/>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9EE6E928-A69C-44AE-B3F3-E1DAAD7CB9B8}" type="datetime1">
              <a:rPr lang="en-US"/>
              <a:pPr>
                <a:defRPr/>
              </a:pPr>
              <a:t>6/11/2019</a:t>
            </a:fld>
            <a:endParaRPr lang="en-US"/>
          </a:p>
        </p:txBody>
      </p:sp>
      <p:sp>
        <p:nvSpPr>
          <p:cNvPr id="5" name="Footer Placeholder 4">
            <a:extLst>
              <a:ext uri="{FF2B5EF4-FFF2-40B4-BE49-F238E27FC236}">
                <a16:creationId xmlns:a16="http://schemas.microsoft.com/office/drawing/2014/main" xmlns="" id="{9908FC85-8090-4501-898C-45F4A8BA6312}"/>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xmlns="" id="{D0EECF87-A95C-4F1F-B52A-43E8C7ECEA05}"/>
              </a:ext>
            </a:extLst>
          </p:cNvPr>
          <p:cNvSpPr>
            <a:spLocks noGrp="1"/>
          </p:cNvSpPr>
          <p:nvPr>
            <p:ph type="sldNum" sz="quarter" idx="12"/>
          </p:nvPr>
        </p:nvSpPr>
        <p:spPr/>
        <p:txBody>
          <a:bodyPr/>
          <a:lstStyle>
            <a:lvl1pPr>
              <a:defRPr/>
            </a:lvl1pPr>
          </a:lstStyle>
          <a:p>
            <a:pPr>
              <a:defRPr/>
            </a:pPr>
            <a:fld id="{80699D34-AA65-4056-B53E-8127628F0E28}" type="slidenum">
              <a:rPr lang="en-US" altLang="pt-BR"/>
              <a:pPr>
                <a:defRPr/>
              </a:pPr>
              <a:t>‹nº›</a:t>
            </a:fld>
            <a:endParaRPr lang="en-US" altLang="pt-BR"/>
          </a:p>
        </p:txBody>
      </p:sp>
    </p:spTree>
    <p:extLst>
      <p:ext uri="{BB962C8B-B14F-4D97-AF65-F5344CB8AC3E}">
        <p14:creationId xmlns:p14="http://schemas.microsoft.com/office/powerpoint/2010/main" val="588068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a:extLst>
              <a:ext uri="{FF2B5EF4-FFF2-40B4-BE49-F238E27FC236}">
                <a16:creationId xmlns:a16="http://schemas.microsoft.com/office/drawing/2014/main" xmlns="" id="{FB965C00-C747-4719-BDC5-68A816458E9E}"/>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96BDC687-1DF3-418D-8DB4-71C9FD48AA92}" type="datetime1">
              <a:rPr lang="en-US"/>
              <a:pPr>
                <a:defRPr/>
              </a:pPr>
              <a:t>6/11/2019</a:t>
            </a:fld>
            <a:endParaRPr lang="en-US"/>
          </a:p>
        </p:txBody>
      </p:sp>
      <p:sp>
        <p:nvSpPr>
          <p:cNvPr id="5" name="Footer Placeholder 4">
            <a:extLst>
              <a:ext uri="{FF2B5EF4-FFF2-40B4-BE49-F238E27FC236}">
                <a16:creationId xmlns:a16="http://schemas.microsoft.com/office/drawing/2014/main" xmlns="" id="{2E66D77A-67F6-45D2-9229-E5A08CF277FE}"/>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xmlns="" id="{D2153AAC-38D8-4510-A758-CE5BD3A64E0A}"/>
              </a:ext>
            </a:extLst>
          </p:cNvPr>
          <p:cNvSpPr>
            <a:spLocks noGrp="1"/>
          </p:cNvSpPr>
          <p:nvPr>
            <p:ph type="sldNum" sz="quarter" idx="12"/>
          </p:nvPr>
        </p:nvSpPr>
        <p:spPr/>
        <p:txBody>
          <a:bodyPr/>
          <a:lstStyle>
            <a:lvl1pPr>
              <a:defRPr/>
            </a:lvl1pPr>
          </a:lstStyle>
          <a:p>
            <a:pPr>
              <a:defRPr/>
            </a:pPr>
            <a:fld id="{27B47A8D-3D98-4A97-BA94-920D17585292}" type="slidenum">
              <a:rPr lang="en-US" altLang="pt-BR"/>
              <a:pPr>
                <a:defRPr/>
              </a:pPr>
              <a:t>‹nº›</a:t>
            </a:fld>
            <a:endParaRPr lang="en-US" altLang="pt-BR"/>
          </a:p>
        </p:txBody>
      </p:sp>
    </p:spTree>
    <p:extLst>
      <p:ext uri="{BB962C8B-B14F-4D97-AF65-F5344CB8AC3E}">
        <p14:creationId xmlns:p14="http://schemas.microsoft.com/office/powerpoint/2010/main" val="324498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3">
            <a:extLst>
              <a:ext uri="{FF2B5EF4-FFF2-40B4-BE49-F238E27FC236}">
                <a16:creationId xmlns:a16="http://schemas.microsoft.com/office/drawing/2014/main" xmlns="" id="{49DBE041-1072-4D5A-88B0-6B0CA245751C}"/>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6931BDDE-BDF9-4B8E-BCAF-7E531875A89F}" type="datetime1">
              <a:rPr lang="en-US"/>
              <a:pPr>
                <a:defRPr/>
              </a:pPr>
              <a:t>6/11/2019</a:t>
            </a:fld>
            <a:endParaRPr lang="en-US"/>
          </a:p>
        </p:txBody>
      </p:sp>
      <p:sp>
        <p:nvSpPr>
          <p:cNvPr id="6" name="Footer Placeholder 4">
            <a:extLst>
              <a:ext uri="{FF2B5EF4-FFF2-40B4-BE49-F238E27FC236}">
                <a16:creationId xmlns:a16="http://schemas.microsoft.com/office/drawing/2014/main" xmlns="" id="{82A12CA3-363E-41B4-AD8B-CB8F9DF3162C}"/>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7" name="Slide Number Placeholder 5">
            <a:extLst>
              <a:ext uri="{FF2B5EF4-FFF2-40B4-BE49-F238E27FC236}">
                <a16:creationId xmlns:a16="http://schemas.microsoft.com/office/drawing/2014/main" xmlns="" id="{245C0F78-231A-4999-9A22-DBCF1E45CDA6}"/>
              </a:ext>
            </a:extLst>
          </p:cNvPr>
          <p:cNvSpPr>
            <a:spLocks noGrp="1"/>
          </p:cNvSpPr>
          <p:nvPr>
            <p:ph type="sldNum" sz="quarter" idx="12"/>
          </p:nvPr>
        </p:nvSpPr>
        <p:spPr/>
        <p:txBody>
          <a:bodyPr/>
          <a:lstStyle>
            <a:lvl1pPr>
              <a:defRPr/>
            </a:lvl1pPr>
          </a:lstStyle>
          <a:p>
            <a:pPr>
              <a:defRPr/>
            </a:pPr>
            <a:fld id="{B461935B-2E36-43A6-AB79-5D6AD0B482DC}" type="slidenum">
              <a:rPr lang="en-US" altLang="pt-BR"/>
              <a:pPr>
                <a:defRPr/>
              </a:pPr>
              <a:t>‹nº›</a:t>
            </a:fld>
            <a:endParaRPr lang="en-US" altLang="pt-BR"/>
          </a:p>
        </p:txBody>
      </p:sp>
    </p:spTree>
    <p:extLst>
      <p:ext uri="{BB962C8B-B14F-4D97-AF65-F5344CB8AC3E}">
        <p14:creationId xmlns:p14="http://schemas.microsoft.com/office/powerpoint/2010/main" val="238649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3">
            <a:extLst>
              <a:ext uri="{FF2B5EF4-FFF2-40B4-BE49-F238E27FC236}">
                <a16:creationId xmlns:a16="http://schemas.microsoft.com/office/drawing/2014/main" xmlns="" id="{5AF7FA72-DE04-4659-BFFC-6F947B4D92A1}"/>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A11007A3-DEA1-4669-9314-5E62A9030695}" type="datetime1">
              <a:rPr lang="en-US"/>
              <a:pPr>
                <a:defRPr/>
              </a:pPr>
              <a:t>6/11/2019</a:t>
            </a:fld>
            <a:endParaRPr lang="en-US"/>
          </a:p>
        </p:txBody>
      </p:sp>
      <p:sp>
        <p:nvSpPr>
          <p:cNvPr id="8" name="Footer Placeholder 4">
            <a:extLst>
              <a:ext uri="{FF2B5EF4-FFF2-40B4-BE49-F238E27FC236}">
                <a16:creationId xmlns:a16="http://schemas.microsoft.com/office/drawing/2014/main" xmlns="" id="{13E787AE-C9AF-4FA3-9C65-CB32661CFEAC}"/>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9" name="Slide Number Placeholder 5">
            <a:extLst>
              <a:ext uri="{FF2B5EF4-FFF2-40B4-BE49-F238E27FC236}">
                <a16:creationId xmlns:a16="http://schemas.microsoft.com/office/drawing/2014/main" xmlns="" id="{3BDFED31-6DBC-4740-A968-DACA36AFF903}"/>
              </a:ext>
            </a:extLst>
          </p:cNvPr>
          <p:cNvSpPr>
            <a:spLocks noGrp="1"/>
          </p:cNvSpPr>
          <p:nvPr>
            <p:ph type="sldNum" sz="quarter" idx="12"/>
          </p:nvPr>
        </p:nvSpPr>
        <p:spPr/>
        <p:txBody>
          <a:bodyPr/>
          <a:lstStyle>
            <a:lvl1pPr>
              <a:defRPr/>
            </a:lvl1pPr>
          </a:lstStyle>
          <a:p>
            <a:pPr>
              <a:defRPr/>
            </a:pPr>
            <a:fld id="{A5FB46B5-3D95-4EB0-A8C5-CD34839FE923}" type="slidenum">
              <a:rPr lang="en-US" altLang="pt-BR"/>
              <a:pPr>
                <a:defRPr/>
              </a:pPr>
              <a:t>‹nº›</a:t>
            </a:fld>
            <a:endParaRPr lang="en-US" altLang="pt-BR"/>
          </a:p>
        </p:txBody>
      </p:sp>
    </p:spTree>
    <p:extLst>
      <p:ext uri="{BB962C8B-B14F-4D97-AF65-F5344CB8AC3E}">
        <p14:creationId xmlns:p14="http://schemas.microsoft.com/office/powerpoint/2010/main" val="262172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3">
            <a:extLst>
              <a:ext uri="{FF2B5EF4-FFF2-40B4-BE49-F238E27FC236}">
                <a16:creationId xmlns:a16="http://schemas.microsoft.com/office/drawing/2014/main" xmlns="" id="{6EDDBDC5-18B1-4351-88CB-CE99AE18749F}"/>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FC5A84ED-386B-4D65-9AA5-5BDFB2D23F39}" type="datetime1">
              <a:rPr lang="en-US"/>
              <a:pPr>
                <a:defRPr/>
              </a:pPr>
              <a:t>6/11/2019</a:t>
            </a:fld>
            <a:endParaRPr lang="en-US"/>
          </a:p>
        </p:txBody>
      </p:sp>
      <p:sp>
        <p:nvSpPr>
          <p:cNvPr id="4" name="Footer Placeholder 4">
            <a:extLst>
              <a:ext uri="{FF2B5EF4-FFF2-40B4-BE49-F238E27FC236}">
                <a16:creationId xmlns:a16="http://schemas.microsoft.com/office/drawing/2014/main" xmlns="" id="{2577BBE4-F427-4C93-9E59-BD00184A0CD0}"/>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5" name="Slide Number Placeholder 5">
            <a:extLst>
              <a:ext uri="{FF2B5EF4-FFF2-40B4-BE49-F238E27FC236}">
                <a16:creationId xmlns:a16="http://schemas.microsoft.com/office/drawing/2014/main" xmlns="" id="{29DB9BE5-5197-42B3-A6DF-C7030EA1E6AA}"/>
              </a:ext>
            </a:extLst>
          </p:cNvPr>
          <p:cNvSpPr>
            <a:spLocks noGrp="1"/>
          </p:cNvSpPr>
          <p:nvPr>
            <p:ph type="sldNum" sz="quarter" idx="12"/>
          </p:nvPr>
        </p:nvSpPr>
        <p:spPr/>
        <p:txBody>
          <a:bodyPr/>
          <a:lstStyle>
            <a:lvl1pPr>
              <a:defRPr/>
            </a:lvl1pPr>
          </a:lstStyle>
          <a:p>
            <a:pPr>
              <a:defRPr/>
            </a:pPr>
            <a:fld id="{B2FE0497-537D-466C-8051-FF0AA8001FB7}" type="slidenum">
              <a:rPr lang="en-US" altLang="pt-BR"/>
              <a:pPr>
                <a:defRPr/>
              </a:pPr>
              <a:t>‹nº›</a:t>
            </a:fld>
            <a:endParaRPr lang="en-US" altLang="pt-BR"/>
          </a:p>
        </p:txBody>
      </p:sp>
    </p:spTree>
    <p:extLst>
      <p:ext uri="{BB962C8B-B14F-4D97-AF65-F5344CB8AC3E}">
        <p14:creationId xmlns:p14="http://schemas.microsoft.com/office/powerpoint/2010/main" val="163378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EE73CA23-4FC6-4AF1-9A4E-0566FE2B9E8F}"/>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D7A9CEF7-BD54-46F1-904E-0429C7845954}" type="datetime1">
              <a:rPr lang="en-US"/>
              <a:pPr>
                <a:defRPr/>
              </a:pPr>
              <a:t>6/11/2019</a:t>
            </a:fld>
            <a:endParaRPr lang="en-US"/>
          </a:p>
        </p:txBody>
      </p:sp>
      <p:sp>
        <p:nvSpPr>
          <p:cNvPr id="3" name="Footer Placeholder 4">
            <a:extLst>
              <a:ext uri="{FF2B5EF4-FFF2-40B4-BE49-F238E27FC236}">
                <a16:creationId xmlns:a16="http://schemas.microsoft.com/office/drawing/2014/main" xmlns="" id="{9B7EA6E8-E523-4BEA-B143-725C907A58CC}"/>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4" name="Slide Number Placeholder 5">
            <a:extLst>
              <a:ext uri="{FF2B5EF4-FFF2-40B4-BE49-F238E27FC236}">
                <a16:creationId xmlns:a16="http://schemas.microsoft.com/office/drawing/2014/main" xmlns="" id="{863AC494-A346-4F9B-8D83-5A4D184AA3D5}"/>
              </a:ext>
            </a:extLst>
          </p:cNvPr>
          <p:cNvSpPr>
            <a:spLocks noGrp="1"/>
          </p:cNvSpPr>
          <p:nvPr>
            <p:ph type="sldNum" sz="quarter" idx="12"/>
          </p:nvPr>
        </p:nvSpPr>
        <p:spPr/>
        <p:txBody>
          <a:bodyPr/>
          <a:lstStyle>
            <a:lvl1pPr>
              <a:defRPr/>
            </a:lvl1pPr>
          </a:lstStyle>
          <a:p>
            <a:pPr>
              <a:defRPr/>
            </a:pPr>
            <a:fld id="{FD30697F-752E-4F30-9E01-C2DF46D25AC9}" type="slidenum">
              <a:rPr lang="en-US" altLang="pt-BR"/>
              <a:pPr>
                <a:defRPr/>
              </a:pPr>
              <a:t>‹nº›</a:t>
            </a:fld>
            <a:endParaRPr lang="en-US" altLang="pt-BR"/>
          </a:p>
        </p:txBody>
      </p:sp>
    </p:spTree>
    <p:extLst>
      <p:ext uri="{BB962C8B-B14F-4D97-AF65-F5344CB8AC3E}">
        <p14:creationId xmlns:p14="http://schemas.microsoft.com/office/powerpoint/2010/main" val="4286220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3">
            <a:extLst>
              <a:ext uri="{FF2B5EF4-FFF2-40B4-BE49-F238E27FC236}">
                <a16:creationId xmlns:a16="http://schemas.microsoft.com/office/drawing/2014/main" xmlns="" id="{650A6E06-F596-4AA0-8936-BE560A85DC4F}"/>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A3A408BC-EDB3-4045-BC7E-1A1CB072252B}" type="datetime1">
              <a:rPr lang="en-US"/>
              <a:pPr>
                <a:defRPr/>
              </a:pPr>
              <a:t>6/11/2019</a:t>
            </a:fld>
            <a:endParaRPr lang="en-US"/>
          </a:p>
        </p:txBody>
      </p:sp>
      <p:sp>
        <p:nvSpPr>
          <p:cNvPr id="6" name="Footer Placeholder 4">
            <a:extLst>
              <a:ext uri="{FF2B5EF4-FFF2-40B4-BE49-F238E27FC236}">
                <a16:creationId xmlns:a16="http://schemas.microsoft.com/office/drawing/2014/main" xmlns="" id="{1D15A947-0721-4292-A629-9CCC02C1C8DB}"/>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7" name="Slide Number Placeholder 5">
            <a:extLst>
              <a:ext uri="{FF2B5EF4-FFF2-40B4-BE49-F238E27FC236}">
                <a16:creationId xmlns:a16="http://schemas.microsoft.com/office/drawing/2014/main" xmlns="" id="{70F57BB6-10A9-4ADD-9065-E74111E6EC6F}"/>
              </a:ext>
            </a:extLst>
          </p:cNvPr>
          <p:cNvSpPr>
            <a:spLocks noGrp="1"/>
          </p:cNvSpPr>
          <p:nvPr>
            <p:ph type="sldNum" sz="quarter" idx="12"/>
          </p:nvPr>
        </p:nvSpPr>
        <p:spPr/>
        <p:txBody>
          <a:bodyPr/>
          <a:lstStyle>
            <a:lvl1pPr>
              <a:defRPr/>
            </a:lvl1pPr>
          </a:lstStyle>
          <a:p>
            <a:pPr>
              <a:defRPr/>
            </a:pPr>
            <a:fld id="{898908E3-6FF7-42F7-B798-B7BF76084B54}" type="slidenum">
              <a:rPr lang="en-US" altLang="pt-BR"/>
              <a:pPr>
                <a:defRPr/>
              </a:pPr>
              <a:t>‹nº›</a:t>
            </a:fld>
            <a:endParaRPr lang="en-US" altLang="pt-BR"/>
          </a:p>
        </p:txBody>
      </p:sp>
    </p:spTree>
    <p:extLst>
      <p:ext uri="{BB962C8B-B14F-4D97-AF65-F5344CB8AC3E}">
        <p14:creationId xmlns:p14="http://schemas.microsoft.com/office/powerpoint/2010/main" val="975160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3">
            <a:extLst>
              <a:ext uri="{FF2B5EF4-FFF2-40B4-BE49-F238E27FC236}">
                <a16:creationId xmlns:a16="http://schemas.microsoft.com/office/drawing/2014/main" xmlns="" id="{AC9647AB-3716-4A9B-87E9-6934BE870BAA}"/>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95F18AD7-67FD-40EF-927F-ED13D28DDF94}" type="datetime1">
              <a:rPr lang="en-US"/>
              <a:pPr>
                <a:defRPr/>
              </a:pPr>
              <a:t>6/11/2019</a:t>
            </a:fld>
            <a:endParaRPr lang="en-US"/>
          </a:p>
        </p:txBody>
      </p:sp>
      <p:sp>
        <p:nvSpPr>
          <p:cNvPr id="6" name="Footer Placeholder 4">
            <a:extLst>
              <a:ext uri="{FF2B5EF4-FFF2-40B4-BE49-F238E27FC236}">
                <a16:creationId xmlns:a16="http://schemas.microsoft.com/office/drawing/2014/main" xmlns="" id="{242D563B-576B-482F-8AF2-744CB23DE9B8}"/>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7" name="Slide Number Placeholder 5">
            <a:extLst>
              <a:ext uri="{FF2B5EF4-FFF2-40B4-BE49-F238E27FC236}">
                <a16:creationId xmlns:a16="http://schemas.microsoft.com/office/drawing/2014/main" xmlns="" id="{F3A6F003-E352-4892-8DC3-D9329B605D24}"/>
              </a:ext>
            </a:extLst>
          </p:cNvPr>
          <p:cNvSpPr>
            <a:spLocks noGrp="1"/>
          </p:cNvSpPr>
          <p:nvPr>
            <p:ph type="sldNum" sz="quarter" idx="12"/>
          </p:nvPr>
        </p:nvSpPr>
        <p:spPr/>
        <p:txBody>
          <a:bodyPr/>
          <a:lstStyle>
            <a:lvl1pPr>
              <a:defRPr/>
            </a:lvl1pPr>
          </a:lstStyle>
          <a:p>
            <a:pPr>
              <a:defRPr/>
            </a:pPr>
            <a:fld id="{CBBE1ECF-39B6-4B7B-9302-F8C67811059C}" type="slidenum">
              <a:rPr lang="en-US" altLang="pt-BR"/>
              <a:pPr>
                <a:defRPr/>
              </a:pPr>
              <a:t>‹nº›</a:t>
            </a:fld>
            <a:endParaRPr lang="en-US" altLang="pt-BR"/>
          </a:p>
        </p:txBody>
      </p:sp>
    </p:spTree>
    <p:extLst>
      <p:ext uri="{BB962C8B-B14F-4D97-AF65-F5344CB8AC3E}">
        <p14:creationId xmlns:p14="http://schemas.microsoft.com/office/powerpoint/2010/main" val="857787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a:extLst>
              <a:ext uri="{FF2B5EF4-FFF2-40B4-BE49-F238E27FC236}">
                <a16:creationId xmlns:a16="http://schemas.microsoft.com/office/drawing/2014/main" xmlns="" id="{9B3B674F-48E3-4070-B47F-E4E150C735A5}"/>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2FC3B8E7-C086-48B2-9CC1-A16D5C8085A1}" type="datetime1">
              <a:rPr lang="en-US"/>
              <a:pPr>
                <a:defRPr/>
              </a:pPr>
              <a:t>6/11/2019</a:t>
            </a:fld>
            <a:endParaRPr lang="en-US"/>
          </a:p>
        </p:txBody>
      </p:sp>
      <p:sp>
        <p:nvSpPr>
          <p:cNvPr id="5" name="Footer Placeholder 4">
            <a:extLst>
              <a:ext uri="{FF2B5EF4-FFF2-40B4-BE49-F238E27FC236}">
                <a16:creationId xmlns:a16="http://schemas.microsoft.com/office/drawing/2014/main" xmlns="" id="{C47424BB-F51E-45BD-8B54-C5F770020358}"/>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xmlns="" id="{9E5BA131-84CC-40AE-B597-C3315AC2C6FB}"/>
              </a:ext>
            </a:extLst>
          </p:cNvPr>
          <p:cNvSpPr>
            <a:spLocks noGrp="1"/>
          </p:cNvSpPr>
          <p:nvPr>
            <p:ph type="sldNum" sz="quarter" idx="12"/>
          </p:nvPr>
        </p:nvSpPr>
        <p:spPr/>
        <p:txBody>
          <a:bodyPr/>
          <a:lstStyle>
            <a:lvl1pPr>
              <a:defRPr/>
            </a:lvl1pPr>
          </a:lstStyle>
          <a:p>
            <a:pPr>
              <a:defRPr/>
            </a:pPr>
            <a:fld id="{9DD2C775-E947-47E4-A23B-01F8D2A9312C}" type="slidenum">
              <a:rPr lang="en-US" altLang="pt-BR"/>
              <a:pPr>
                <a:defRPr/>
              </a:pPr>
              <a:t>‹nº›</a:t>
            </a:fld>
            <a:endParaRPr lang="en-US" altLang="pt-BR"/>
          </a:p>
        </p:txBody>
      </p:sp>
    </p:spTree>
    <p:extLst>
      <p:ext uri="{BB962C8B-B14F-4D97-AF65-F5344CB8AC3E}">
        <p14:creationId xmlns:p14="http://schemas.microsoft.com/office/powerpoint/2010/main" val="1497291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a:extLst>
              <a:ext uri="{FF2B5EF4-FFF2-40B4-BE49-F238E27FC236}">
                <a16:creationId xmlns:a16="http://schemas.microsoft.com/office/drawing/2014/main" xmlns="" id="{BDD3AD08-5850-46E4-AC68-960275DFF906}"/>
              </a:ext>
            </a:extLst>
          </p:cNvPr>
          <p:cNvSpPr>
            <a:spLocks noGrp="1"/>
          </p:cNvSpPr>
          <p:nvPr>
            <p:ph type="dt" sz="half" idx="10"/>
          </p:nvPr>
        </p:nvSpPr>
        <p:spPr/>
        <p:txBody>
          <a:bodyPr/>
          <a:lstStyle>
            <a:lvl1pPr fontAlgn="auto">
              <a:spcBef>
                <a:spcPts val="0"/>
              </a:spcBef>
              <a:spcAft>
                <a:spcPts val="0"/>
              </a:spcAft>
              <a:defRPr>
                <a:ea typeface="+mn-ea"/>
                <a:cs typeface="+mn-cs"/>
              </a:defRPr>
            </a:lvl1pPr>
          </a:lstStyle>
          <a:p>
            <a:pPr>
              <a:defRPr/>
            </a:pPr>
            <a:fld id="{BFFBC3B7-4781-4B0B-9184-FEDD1AB31CEA}" type="datetime1">
              <a:rPr lang="en-US"/>
              <a:pPr>
                <a:defRPr/>
              </a:pPr>
              <a:t>6/11/2019</a:t>
            </a:fld>
            <a:endParaRPr lang="en-US"/>
          </a:p>
        </p:txBody>
      </p:sp>
      <p:sp>
        <p:nvSpPr>
          <p:cNvPr id="5" name="Footer Placeholder 4">
            <a:extLst>
              <a:ext uri="{FF2B5EF4-FFF2-40B4-BE49-F238E27FC236}">
                <a16:creationId xmlns:a16="http://schemas.microsoft.com/office/drawing/2014/main" xmlns="" id="{57283E20-0AF4-4B27-9D09-4DD6010121B7}"/>
              </a:ext>
            </a:extLst>
          </p:cNvPr>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xmlns="" id="{6C72708B-118A-40B5-9ED0-E168C6AD85C1}"/>
              </a:ext>
            </a:extLst>
          </p:cNvPr>
          <p:cNvSpPr>
            <a:spLocks noGrp="1"/>
          </p:cNvSpPr>
          <p:nvPr>
            <p:ph type="sldNum" sz="quarter" idx="12"/>
          </p:nvPr>
        </p:nvSpPr>
        <p:spPr/>
        <p:txBody>
          <a:bodyPr/>
          <a:lstStyle>
            <a:lvl1pPr>
              <a:defRPr/>
            </a:lvl1pPr>
          </a:lstStyle>
          <a:p>
            <a:pPr>
              <a:defRPr/>
            </a:pPr>
            <a:fld id="{EA758C2E-4A44-4561-8AA0-1BF840B266FA}" type="slidenum">
              <a:rPr lang="en-US" altLang="pt-BR"/>
              <a:pPr>
                <a:defRPr/>
              </a:pPr>
              <a:t>‹nº›</a:t>
            </a:fld>
            <a:endParaRPr lang="en-US" altLang="pt-BR"/>
          </a:p>
        </p:txBody>
      </p:sp>
    </p:spTree>
    <p:extLst>
      <p:ext uri="{BB962C8B-B14F-4D97-AF65-F5344CB8AC3E}">
        <p14:creationId xmlns:p14="http://schemas.microsoft.com/office/powerpoint/2010/main" val="2804297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428718" y="1357298"/>
            <a:ext cx="8953564" cy="4572032"/>
          </a:xfrm>
          <a:prstGeom prst="rect">
            <a:avLst/>
          </a:prstGeom>
        </p:spPr>
        <p:txBody>
          <a:bodyPr>
            <a:normAutofit/>
          </a:bodyPr>
          <a:lstStyle>
            <a:lvl1pPr marL="0" indent="0">
              <a:buNone/>
              <a:defRPr sz="1400">
                <a:solidFill>
                  <a:schemeClr val="tx1">
                    <a:lumMod val="75000"/>
                    <a:lumOff val="25000"/>
                  </a:schemeClr>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Title 1"/>
          <p:cNvSpPr>
            <a:spLocks noGrp="1"/>
          </p:cNvSpPr>
          <p:nvPr>
            <p:ph type="title"/>
          </p:nvPr>
        </p:nvSpPr>
        <p:spPr>
          <a:xfrm>
            <a:off x="609600" y="274638"/>
            <a:ext cx="10972800" cy="582594"/>
          </a:xfrm>
          <a:prstGeom prst="rect">
            <a:avLst/>
          </a:prstGeom>
        </p:spPr>
        <p:txBody>
          <a:bodyPr>
            <a:noAutofit/>
          </a:bodyPr>
          <a:lstStyle>
            <a:lvl1pPr>
              <a:defRPr sz="2800" baseline="0">
                <a:solidFill>
                  <a:schemeClr val="tx1">
                    <a:lumMod val="75000"/>
                    <a:lumOff val="25000"/>
                  </a:schemeClr>
                </a:solidFill>
                <a:latin typeface="Arial" pitchFamily="34" charset="0"/>
                <a:cs typeface="Arial" pitchFamily="34" charset="0"/>
              </a:defRPr>
            </a:lvl1pPr>
          </a:lstStyle>
          <a:p>
            <a:r>
              <a:rPr lang="pt-BR"/>
              <a:t>Clique para editar o título mestre</a:t>
            </a:r>
            <a:endParaRPr lang="pt-PT" dirty="0"/>
          </a:p>
        </p:txBody>
      </p:sp>
    </p:spTree>
    <p:extLst>
      <p:ext uri="{BB962C8B-B14F-4D97-AF65-F5344CB8AC3E}">
        <p14:creationId xmlns:p14="http://schemas.microsoft.com/office/powerpoint/2010/main" val="335406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4C4A9183-E9D1-486A-BB52-5CC7214ED86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a:t>Click to edit Master title style</a:t>
            </a:r>
          </a:p>
        </p:txBody>
      </p:sp>
      <p:sp>
        <p:nvSpPr>
          <p:cNvPr id="1027" name="Text Placeholder 2">
            <a:extLst>
              <a:ext uri="{FF2B5EF4-FFF2-40B4-BE49-F238E27FC236}">
                <a16:creationId xmlns:a16="http://schemas.microsoft.com/office/drawing/2014/main" xmlns="" id="{514BAD70-DC60-46B7-B566-1EDB53508B8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BR"/>
              <a:t>Click to edit Master text styles</a:t>
            </a:r>
          </a:p>
          <a:p>
            <a:pPr lvl="1"/>
            <a:r>
              <a:rPr lang="en-US" altLang="pt-BR"/>
              <a:t>Second level</a:t>
            </a:r>
          </a:p>
          <a:p>
            <a:pPr lvl="2"/>
            <a:r>
              <a:rPr lang="en-US" altLang="pt-BR"/>
              <a:t>Third level</a:t>
            </a:r>
          </a:p>
          <a:p>
            <a:pPr lvl="3"/>
            <a:r>
              <a:rPr lang="en-US" altLang="pt-BR"/>
              <a:t>Fourth level</a:t>
            </a:r>
          </a:p>
          <a:p>
            <a:pPr lvl="4"/>
            <a:r>
              <a:rPr lang="en-US" altLang="pt-BR"/>
              <a:t>Fifth level</a:t>
            </a:r>
          </a:p>
        </p:txBody>
      </p:sp>
      <p:sp>
        <p:nvSpPr>
          <p:cNvPr id="4" name="Date Placeholder 3">
            <a:extLst>
              <a:ext uri="{FF2B5EF4-FFF2-40B4-BE49-F238E27FC236}">
                <a16:creationId xmlns:a16="http://schemas.microsoft.com/office/drawing/2014/main" xmlns="" id="{828EE031-D685-4001-9807-42035A0672D2}"/>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ea typeface="ＭＳ Ｐゴシック" panose="020B0600070205080204" pitchFamily="34" charset="-128"/>
              </a:defRPr>
            </a:lvl1pPr>
          </a:lstStyle>
          <a:p>
            <a:pPr>
              <a:defRPr/>
            </a:pPr>
            <a:fld id="{91C24BEC-2B0D-46B1-A1E0-1A487EFEA108}" type="datetime1">
              <a:rPr lang="en-US" altLang="pt-BR"/>
              <a:pPr>
                <a:defRPr/>
              </a:pPr>
              <a:t>6/11/2019</a:t>
            </a:fld>
            <a:endParaRPr lang="en-US" altLang="pt-BR"/>
          </a:p>
        </p:txBody>
      </p:sp>
      <p:sp>
        <p:nvSpPr>
          <p:cNvPr id="5" name="Footer Placeholder 4">
            <a:extLst>
              <a:ext uri="{FF2B5EF4-FFF2-40B4-BE49-F238E27FC236}">
                <a16:creationId xmlns:a16="http://schemas.microsoft.com/office/drawing/2014/main" xmlns="" id="{475B7118-4EAE-4C79-895D-12B0C5ED8BD2}"/>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anose="020F0502020204030204" pitchFamily="34" charset="0"/>
                <a:ea typeface="ＭＳ Ｐゴシック" panose="020B0600070205080204" pitchFamily="34" charset="-128"/>
              </a:defRPr>
            </a:lvl1pPr>
          </a:lstStyle>
          <a:p>
            <a:pPr>
              <a:defRPr/>
            </a:pPr>
            <a:endParaRPr lang="pt-BR" altLang="pt-BR"/>
          </a:p>
        </p:txBody>
      </p:sp>
      <p:sp>
        <p:nvSpPr>
          <p:cNvPr id="6" name="Slide Number Placeholder 5">
            <a:extLst>
              <a:ext uri="{FF2B5EF4-FFF2-40B4-BE49-F238E27FC236}">
                <a16:creationId xmlns:a16="http://schemas.microsoft.com/office/drawing/2014/main" xmlns="" id="{EAF8D469-EC2B-454B-99DF-80E6FE0EDFEA}"/>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ea typeface="ＭＳ Ｐゴシック" panose="020B0600070205080204" pitchFamily="34" charset="-128"/>
              </a:defRPr>
            </a:lvl1pPr>
          </a:lstStyle>
          <a:p>
            <a:pPr>
              <a:defRPr/>
            </a:pPr>
            <a:fld id="{07926B64-553A-4691-96E1-EC56A86F0429}" type="slidenum">
              <a:rPr lang="en-US" altLang="pt-BR"/>
              <a:pPr>
                <a:defRPr/>
              </a:pPr>
              <a:t>‹nº›</a:t>
            </a:fld>
            <a:endParaRPr lang="en-US" altLang="pt-BR"/>
          </a:p>
        </p:txBody>
      </p:sp>
    </p:spTree>
    <p:extLst>
      <p:ext uri="{BB962C8B-B14F-4D97-AF65-F5344CB8AC3E}">
        <p14:creationId xmlns:p14="http://schemas.microsoft.com/office/powerpoint/2010/main" val="3162040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ço Reservado para Conteúdo 2">
            <a:extLst>
              <a:ext uri="{FF2B5EF4-FFF2-40B4-BE49-F238E27FC236}">
                <a16:creationId xmlns:a16="http://schemas.microsoft.com/office/drawing/2014/main" xmlns="" id="{34D71B30-DC4B-44DE-8DA2-3E5B1737F258}"/>
              </a:ext>
            </a:extLst>
          </p:cNvPr>
          <p:cNvSpPr>
            <a:spLocks noGrp="1"/>
          </p:cNvSpPr>
          <p:nvPr>
            <p:ph type="body" idx="1"/>
          </p:nvPr>
        </p:nvSpPr>
        <p:spPr bwMode="auto">
          <a:xfrm>
            <a:off x="914400" y="2085079"/>
            <a:ext cx="10363200" cy="1500187"/>
          </a:xfrm>
          <a:ln w="38100">
            <a:solidFill>
              <a:schemeClr val="accent1"/>
            </a:solidFill>
            <a:miter lim="800000"/>
            <a:headEnd/>
            <a:tailEnd/>
          </a:ln>
        </p:spPr>
        <p:txBody>
          <a:bodyPr wrap="square" numCol="1" anchor="t" anchorCtr="0" compatLnSpc="1">
            <a:prstTxWarp prst="textNoShape">
              <a:avLst/>
            </a:prstTxWarp>
          </a:bodyPr>
          <a:lstStyle/>
          <a:p>
            <a:pPr marL="438150" indent="-319088" algn="ctr">
              <a:spcBef>
                <a:spcPct val="0"/>
              </a:spcBef>
            </a:pPr>
            <a:r>
              <a:rPr lang="pt-BR" altLang="pt-BR" sz="4400" dirty="0"/>
              <a:t>	</a:t>
            </a:r>
            <a:r>
              <a:rPr lang="pt-BR" sz="4400" b="1" dirty="0">
                <a:solidFill>
                  <a:schemeClr val="tx1"/>
                </a:solidFill>
              </a:rPr>
              <a:t>PASSO A PASSO DOS ATOS PRATICADOS NO INQUÉRITO POLICIAL </a:t>
            </a:r>
            <a:endParaRPr lang="en-US" altLang="pt-BR" sz="4400" dirty="0">
              <a:solidFill>
                <a:schemeClr val="tx1"/>
              </a:solidFill>
            </a:endParaRPr>
          </a:p>
        </p:txBody>
      </p:sp>
      <p:sp>
        <p:nvSpPr>
          <p:cNvPr id="2" name="Retângulo 1">
            <a:extLst>
              <a:ext uri="{FF2B5EF4-FFF2-40B4-BE49-F238E27FC236}">
                <a16:creationId xmlns:a16="http://schemas.microsoft.com/office/drawing/2014/main" xmlns="" id="{02D68F5D-959C-4067-BB4A-A67415AC6683}"/>
              </a:ext>
            </a:extLst>
          </p:cNvPr>
          <p:cNvSpPr/>
          <p:nvPr/>
        </p:nvSpPr>
        <p:spPr>
          <a:xfrm>
            <a:off x="6486656" y="3800926"/>
            <a:ext cx="4008020" cy="584775"/>
          </a:xfrm>
          <a:prstGeom prst="rect">
            <a:avLst/>
          </a:prstGeom>
        </p:spPr>
        <p:txBody>
          <a:bodyPr wrap="none">
            <a:spAutoFit/>
          </a:bodyPr>
          <a:lstStyle/>
          <a:p>
            <a:r>
              <a:rPr lang="pt-BR" sz="3200" b="1" dirty="0"/>
              <a:t>Prof. Carolina Defilippi</a:t>
            </a:r>
            <a:endParaRPr lang="pt-BR" sz="3200" dirty="0"/>
          </a:p>
        </p:txBody>
      </p:sp>
    </p:spTree>
    <p:extLst>
      <p:ext uri="{BB962C8B-B14F-4D97-AF65-F5344CB8AC3E}">
        <p14:creationId xmlns:p14="http://schemas.microsoft.com/office/powerpoint/2010/main" val="3160619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2">
            <a:extLst>
              <a:ext uri="{FF2B5EF4-FFF2-40B4-BE49-F238E27FC236}">
                <a16:creationId xmlns:a16="http://schemas.microsoft.com/office/drawing/2014/main" xmlns="" id="{C2F48CD2-24A6-4C18-8375-2A68C1A4373A}"/>
              </a:ext>
            </a:extLst>
          </p:cNvPr>
          <p:cNvSpPr txBox="1">
            <a:spLocks/>
          </p:cNvSpPr>
          <p:nvPr/>
        </p:nvSpPr>
        <p:spPr bwMode="auto">
          <a:xfrm>
            <a:off x="437321" y="954156"/>
            <a:ext cx="11317357" cy="4373218"/>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pt-BR" dirty="0"/>
              <a:t>A defesa no processo penal se inicia com o chamado do indivíduo e, nesta primeira conversa (seja no escritório ou numa cela da delegacia) a defesa tem que começar a ser construída.</a:t>
            </a:r>
          </a:p>
          <a:p>
            <a:pPr marL="0" indent="0" algn="just">
              <a:buNone/>
            </a:pPr>
            <a:endParaRPr lang="pt-BR" dirty="0"/>
          </a:p>
          <a:p>
            <a:pPr marL="0" indent="0" algn="just">
              <a:buNone/>
            </a:pPr>
            <a:r>
              <a:rPr lang="pt-BR" dirty="0"/>
              <a:t>O postergar da atuação para o oferecimento da denúncia cobra um alto custo, pois deixamos o juiz se convencer com a fala de apenas uma das partes e, agora, chegamos tarde para tentar fazê-lo mudar de ideia.</a:t>
            </a:r>
          </a:p>
          <a:p>
            <a:pPr marL="119062" indent="0" algn="just">
              <a:spcBef>
                <a:spcPct val="0"/>
              </a:spcBef>
              <a:buNone/>
            </a:pPr>
            <a:endParaRPr lang="en-US" altLang="pt-BR"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2">
            <a:extLst>
              <a:ext uri="{FF2B5EF4-FFF2-40B4-BE49-F238E27FC236}">
                <a16:creationId xmlns:a16="http://schemas.microsoft.com/office/drawing/2014/main" xmlns="" id="{C2F48CD2-24A6-4C18-8375-2A68C1A4373A}"/>
              </a:ext>
            </a:extLst>
          </p:cNvPr>
          <p:cNvSpPr txBox="1">
            <a:spLocks/>
          </p:cNvSpPr>
          <p:nvPr/>
        </p:nvSpPr>
        <p:spPr bwMode="auto">
          <a:xfrm>
            <a:off x="251789" y="516834"/>
            <a:ext cx="11317357" cy="742122"/>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pt-BR" dirty="0"/>
              <a:t>Como nos ensina GARAPON (1997, p. 317):</a:t>
            </a:r>
            <a:endParaRPr lang="en-US" altLang="pt-BR" sz="2800" dirty="0"/>
          </a:p>
        </p:txBody>
      </p:sp>
      <p:sp>
        <p:nvSpPr>
          <p:cNvPr id="2" name="Rectangle 1">
            <a:extLst>
              <a:ext uri="{FF2B5EF4-FFF2-40B4-BE49-F238E27FC236}">
                <a16:creationId xmlns:a16="http://schemas.microsoft.com/office/drawing/2014/main" xmlns="" id="{735B5262-48DB-4883-9A89-7379483FE348}"/>
              </a:ext>
            </a:extLst>
          </p:cNvPr>
          <p:cNvSpPr>
            <a:spLocks noChangeArrowheads="1"/>
          </p:cNvSpPr>
          <p:nvPr/>
        </p:nvSpPr>
        <p:spPr bwMode="auto">
          <a:xfrm>
            <a:off x="1338468" y="1459445"/>
            <a:ext cx="9144000" cy="3475282"/>
          </a:xfrm>
          <a:prstGeom prst="rect">
            <a:avLst/>
          </a:prstGeom>
          <a:solidFill>
            <a:srgbClr val="EFF0F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4400" b="0" i="1" u="none" strike="noStrike" cap="none" normalizeH="0" baseline="0" dirty="0">
                <a:ln>
                  <a:noFill/>
                </a:ln>
                <a:solidFill>
                  <a:srgbClr val="333333"/>
                </a:solidFill>
                <a:effectLst/>
                <a:latin typeface="Menlo"/>
              </a:rPr>
              <a:t>“Aquele que julga nunca está completamente isento de juízos antecipados. Assim, paradoxalmente, é menos difícil para ele tomar uma decisão do que alterá-la!”</a:t>
            </a:r>
            <a:r>
              <a:rPr kumimoji="0" lang="pt-BR" altLang="pt-BR" sz="4400" b="0" i="0" u="none" strike="noStrike" cap="none" normalizeH="0" baseline="0" dirty="0">
                <a:ln>
                  <a:noFill/>
                </a:ln>
                <a:solidFill>
                  <a:schemeClr val="tx1"/>
                </a:solidFill>
                <a:effectLst/>
              </a:rPr>
              <a:t> </a:t>
            </a:r>
            <a:endParaRPr kumimoji="0" lang="pt-BR" altLang="pt-BR" sz="4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72082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ço Reservado para Conteúdo 2">
            <a:extLst>
              <a:ext uri="{FF2B5EF4-FFF2-40B4-BE49-F238E27FC236}">
                <a16:creationId xmlns:a16="http://schemas.microsoft.com/office/drawing/2014/main" xmlns="" id="{34D71B30-DC4B-44DE-8DA2-3E5B1737F258}"/>
              </a:ext>
            </a:extLst>
          </p:cNvPr>
          <p:cNvSpPr>
            <a:spLocks noGrp="1"/>
          </p:cNvSpPr>
          <p:nvPr>
            <p:ph idx="1"/>
          </p:nvPr>
        </p:nvSpPr>
        <p:spPr bwMode="auto">
          <a:xfrm>
            <a:off x="609600" y="606287"/>
            <a:ext cx="10972800" cy="1196009"/>
          </a:xfrm>
          <a:ln w="38100">
            <a:noFill/>
            <a:miter lim="800000"/>
            <a:headEnd/>
            <a:tailEnd/>
          </a:ln>
        </p:spPr>
        <p:txBody>
          <a:bodyPr wrap="square" numCol="1" anchor="t" anchorCtr="0" compatLnSpc="1">
            <a:prstTxWarp prst="textNoShape">
              <a:avLst/>
            </a:prstTxWarp>
          </a:bodyPr>
          <a:lstStyle/>
          <a:p>
            <a:pPr marL="119062" indent="0" algn="ctr">
              <a:spcBef>
                <a:spcPct val="0"/>
              </a:spcBef>
              <a:buNone/>
            </a:pPr>
            <a:r>
              <a:rPr lang="pt-BR" altLang="pt-BR" sz="4400" dirty="0"/>
              <a:t>RECEBENDO O CLIENTE</a:t>
            </a:r>
            <a:endParaRPr lang="en-US" altLang="pt-BR" sz="4400" dirty="0"/>
          </a:p>
        </p:txBody>
      </p:sp>
      <p:pic>
        <p:nvPicPr>
          <p:cNvPr id="4" name="Imagem 3">
            <a:extLst>
              <a:ext uri="{FF2B5EF4-FFF2-40B4-BE49-F238E27FC236}">
                <a16:creationId xmlns:a16="http://schemas.microsoft.com/office/drawing/2014/main" xmlns="" id="{7E07E48D-E7B0-4106-AC19-9FCF9E35B34F}"/>
              </a:ext>
            </a:extLst>
          </p:cNvPr>
          <p:cNvPicPr>
            <a:picLocks noChangeAspect="1"/>
          </p:cNvPicPr>
          <p:nvPr/>
        </p:nvPicPr>
        <p:blipFill>
          <a:blip r:embed="rId2"/>
          <a:stretch>
            <a:fillRect/>
          </a:stretch>
        </p:blipFill>
        <p:spPr>
          <a:xfrm>
            <a:off x="778358" y="1957387"/>
            <a:ext cx="4486275" cy="2943225"/>
          </a:xfrm>
          <a:prstGeom prst="rect">
            <a:avLst/>
          </a:prstGeom>
        </p:spPr>
      </p:pic>
      <p:sp>
        <p:nvSpPr>
          <p:cNvPr id="6" name="Espaço Reservado para Conteúdo 2">
            <a:extLst>
              <a:ext uri="{FF2B5EF4-FFF2-40B4-BE49-F238E27FC236}">
                <a16:creationId xmlns:a16="http://schemas.microsoft.com/office/drawing/2014/main" xmlns="" id="{C2F48CD2-24A6-4C18-8375-2A68C1A4373A}"/>
              </a:ext>
            </a:extLst>
          </p:cNvPr>
          <p:cNvSpPr txBox="1">
            <a:spLocks/>
          </p:cNvSpPr>
          <p:nvPr/>
        </p:nvSpPr>
        <p:spPr bwMode="auto">
          <a:xfrm>
            <a:off x="5817704" y="1802295"/>
            <a:ext cx="5764696" cy="3617843"/>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062" indent="0">
              <a:spcBef>
                <a:spcPct val="0"/>
              </a:spcBef>
              <a:buFont typeface="Arial" panose="020B0604020202020204" pitchFamily="34" charset="0"/>
              <a:buNone/>
            </a:pPr>
            <a:r>
              <a:rPr lang="pt-BR" altLang="pt-BR" sz="2800" dirty="0"/>
              <a:t>- preparação</a:t>
            </a:r>
          </a:p>
          <a:p>
            <a:pPr marL="119062" indent="0">
              <a:spcBef>
                <a:spcPct val="0"/>
              </a:spcBef>
              <a:buFont typeface="Arial" panose="020B0604020202020204" pitchFamily="34" charset="0"/>
              <a:buNone/>
            </a:pPr>
            <a:r>
              <a:rPr lang="pt-BR" altLang="pt-BR" sz="2800" dirty="0"/>
              <a:t>- organização</a:t>
            </a:r>
          </a:p>
          <a:p>
            <a:pPr marL="119062" indent="0">
              <a:spcBef>
                <a:spcPct val="0"/>
              </a:spcBef>
              <a:buFont typeface="Arial" panose="020B0604020202020204" pitchFamily="34" charset="0"/>
              <a:buNone/>
            </a:pPr>
            <a:endParaRPr lang="pt-BR" altLang="pt-BR" sz="2800" dirty="0"/>
          </a:p>
          <a:p>
            <a:pPr marL="576262" indent="-457200">
              <a:spcBef>
                <a:spcPct val="0"/>
              </a:spcBef>
              <a:buFont typeface="Wingdings" panose="05000000000000000000" pitchFamily="2" charset="2"/>
              <a:buChar char="è"/>
            </a:pPr>
            <a:r>
              <a:rPr lang="pt-BR" altLang="pt-BR" sz="2800" dirty="0">
                <a:sym typeface="Wingdings" panose="05000000000000000000" pitchFamily="2" charset="2"/>
              </a:rPr>
              <a:t>queira a verdade</a:t>
            </a:r>
          </a:p>
          <a:p>
            <a:pPr marL="576262" indent="-457200">
              <a:spcBef>
                <a:spcPct val="0"/>
              </a:spcBef>
              <a:buFont typeface="Wingdings" panose="05000000000000000000" pitchFamily="2" charset="2"/>
              <a:buChar char="è"/>
            </a:pPr>
            <a:r>
              <a:rPr lang="pt-BR" altLang="pt-BR" sz="2800" dirty="0">
                <a:sym typeface="Wingdings" panose="05000000000000000000" pitchFamily="2" charset="2"/>
              </a:rPr>
              <a:t>não fale sobre o que não sabe</a:t>
            </a:r>
          </a:p>
          <a:p>
            <a:pPr marL="576262" indent="-457200">
              <a:spcBef>
                <a:spcPct val="0"/>
              </a:spcBef>
              <a:buFont typeface="Wingdings" panose="05000000000000000000" pitchFamily="2" charset="2"/>
              <a:buChar char="è"/>
            </a:pPr>
            <a:r>
              <a:rPr lang="pt-BR" altLang="pt-BR" sz="2800" dirty="0">
                <a:sym typeface="Wingdings" panose="05000000000000000000" pitchFamily="2" charset="2"/>
              </a:rPr>
              <a:t>não prometa resultado</a:t>
            </a:r>
          </a:p>
          <a:p>
            <a:pPr marL="576262" indent="-457200">
              <a:spcBef>
                <a:spcPct val="0"/>
              </a:spcBef>
              <a:buFont typeface="Wingdings" panose="05000000000000000000" pitchFamily="2" charset="2"/>
              <a:buChar char="è"/>
            </a:pPr>
            <a:r>
              <a:rPr lang="pt-BR" altLang="pt-BR" sz="2800" dirty="0">
                <a:sym typeface="Wingdings" panose="05000000000000000000" pitchFamily="2" charset="2"/>
              </a:rPr>
              <a:t>cobre por etapa</a:t>
            </a:r>
          </a:p>
          <a:p>
            <a:pPr marL="576262" indent="-457200">
              <a:spcBef>
                <a:spcPct val="0"/>
              </a:spcBef>
              <a:buFont typeface="Wingdings" panose="05000000000000000000" pitchFamily="2" charset="2"/>
              <a:buChar char="è"/>
            </a:pPr>
            <a:endParaRPr lang="en-US" altLang="pt-BR" sz="2800" dirty="0"/>
          </a:p>
        </p:txBody>
      </p:sp>
    </p:spTree>
    <p:extLst>
      <p:ext uri="{BB962C8B-B14F-4D97-AF65-F5344CB8AC3E}">
        <p14:creationId xmlns:p14="http://schemas.microsoft.com/office/powerpoint/2010/main" val="914423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ço Reservado para Conteúdo 2">
            <a:extLst>
              <a:ext uri="{FF2B5EF4-FFF2-40B4-BE49-F238E27FC236}">
                <a16:creationId xmlns:a16="http://schemas.microsoft.com/office/drawing/2014/main" xmlns="" id="{34D71B30-DC4B-44DE-8DA2-3E5B1737F258}"/>
              </a:ext>
            </a:extLst>
          </p:cNvPr>
          <p:cNvSpPr>
            <a:spLocks noGrp="1"/>
          </p:cNvSpPr>
          <p:nvPr>
            <p:ph idx="1"/>
          </p:nvPr>
        </p:nvSpPr>
        <p:spPr bwMode="auto">
          <a:xfrm>
            <a:off x="609600" y="268358"/>
            <a:ext cx="10972800" cy="752059"/>
          </a:xfrm>
          <a:ln w="38100">
            <a:noFill/>
            <a:miter lim="800000"/>
            <a:headEnd/>
            <a:tailEnd/>
          </a:ln>
        </p:spPr>
        <p:txBody>
          <a:bodyPr wrap="square" numCol="1" anchor="t" anchorCtr="0" compatLnSpc="1">
            <a:prstTxWarp prst="textNoShape">
              <a:avLst/>
            </a:prstTxWarp>
          </a:bodyPr>
          <a:lstStyle/>
          <a:p>
            <a:pPr marL="119062" indent="0" algn="ctr">
              <a:spcBef>
                <a:spcPct val="0"/>
              </a:spcBef>
              <a:buNone/>
            </a:pPr>
            <a:r>
              <a:rPr lang="pt-BR" altLang="pt-BR" sz="4400" dirty="0"/>
              <a:t>RECEBENDO O CLIENTE</a:t>
            </a:r>
            <a:endParaRPr lang="en-US" altLang="pt-BR" sz="4400" dirty="0"/>
          </a:p>
        </p:txBody>
      </p:sp>
      <p:sp>
        <p:nvSpPr>
          <p:cNvPr id="6" name="Espaço Reservado para Conteúdo 2">
            <a:extLst>
              <a:ext uri="{FF2B5EF4-FFF2-40B4-BE49-F238E27FC236}">
                <a16:creationId xmlns:a16="http://schemas.microsoft.com/office/drawing/2014/main" xmlns="" id="{C2F48CD2-24A6-4C18-8375-2A68C1A4373A}"/>
              </a:ext>
            </a:extLst>
          </p:cNvPr>
          <p:cNvSpPr txBox="1">
            <a:spLocks/>
          </p:cNvSpPr>
          <p:nvPr/>
        </p:nvSpPr>
        <p:spPr bwMode="auto">
          <a:xfrm>
            <a:off x="384314" y="1239081"/>
            <a:ext cx="11575772" cy="5254484"/>
          </a:xfrm>
          <a:prstGeom prst="rect">
            <a:avLst/>
          </a:prstGeom>
          <a:solidFill>
            <a:schemeClr val="bg1"/>
          </a:solidFill>
          <a:ln w="38100">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062" indent="0" algn="ctr">
              <a:spcBef>
                <a:spcPct val="0"/>
              </a:spcBef>
              <a:buFont typeface="Arial" panose="020B0604020202020204" pitchFamily="34" charset="0"/>
              <a:buNone/>
            </a:pPr>
            <a:r>
              <a:rPr lang="pt-BR" altLang="pt-BR" sz="2800" dirty="0"/>
              <a:t>Sobre o que falar? </a:t>
            </a:r>
          </a:p>
          <a:p>
            <a:pPr marL="119062" indent="0" algn="ctr">
              <a:spcBef>
                <a:spcPct val="0"/>
              </a:spcBef>
              <a:buFont typeface="Arial" panose="020B0604020202020204" pitchFamily="34" charset="0"/>
              <a:buNone/>
            </a:pPr>
            <a:r>
              <a:rPr lang="pt-BR" altLang="pt-BR" sz="2800" dirty="0"/>
              <a:t>– ANÁLISE DE PANORAMA - </a:t>
            </a:r>
          </a:p>
          <a:p>
            <a:pPr marL="119062" indent="0">
              <a:spcBef>
                <a:spcPct val="0"/>
              </a:spcBef>
              <a:buFont typeface="Arial" panose="020B0604020202020204" pitchFamily="34" charset="0"/>
              <a:buNone/>
            </a:pPr>
            <a:endParaRPr lang="pt-BR" altLang="pt-BR" sz="2800" dirty="0">
              <a:sym typeface="Wingdings" panose="05000000000000000000" pitchFamily="2" charset="2"/>
            </a:endParaRPr>
          </a:p>
          <a:p>
            <a:pPr marL="576262" indent="-457200">
              <a:spcBef>
                <a:spcPct val="0"/>
              </a:spcBef>
              <a:buFontTx/>
              <a:buChar char="-"/>
            </a:pPr>
            <a:r>
              <a:rPr lang="pt-BR" sz="2800" dirty="0"/>
              <a:t>possibilidade de indiciamento, </a:t>
            </a:r>
          </a:p>
          <a:p>
            <a:pPr marL="576262" indent="-457200">
              <a:spcBef>
                <a:spcPct val="0"/>
              </a:spcBef>
              <a:buFontTx/>
              <a:buChar char="-"/>
            </a:pPr>
            <a:r>
              <a:rPr lang="pt-BR" sz="2800" dirty="0"/>
              <a:t>hipóteses em que ele poderá ser preso cautelarmente, </a:t>
            </a:r>
          </a:p>
          <a:p>
            <a:pPr marL="576262" indent="-457200">
              <a:spcBef>
                <a:spcPct val="0"/>
              </a:spcBef>
              <a:buFontTx/>
              <a:buChar char="-"/>
            </a:pPr>
            <a:r>
              <a:rPr lang="pt-BR" sz="2800" dirty="0"/>
              <a:t>se os elementos de informação colhidos até o momento podem ensejar uma exordial acusatória, </a:t>
            </a:r>
          </a:p>
          <a:p>
            <a:pPr marL="576262" indent="-457200">
              <a:spcBef>
                <a:spcPct val="0"/>
              </a:spcBef>
              <a:buFontTx/>
              <a:buChar char="-"/>
            </a:pPr>
            <a:r>
              <a:rPr lang="pt-BR" sz="2800" dirty="0"/>
              <a:t>se poderá ser oferecida a transação penal (em caso de termo circunstanciado), </a:t>
            </a:r>
          </a:p>
          <a:p>
            <a:pPr marL="576262" indent="-457200">
              <a:spcBef>
                <a:spcPct val="0"/>
              </a:spcBef>
              <a:buFontTx/>
              <a:buChar char="-"/>
            </a:pPr>
            <a:r>
              <a:rPr lang="pt-BR" sz="2800" dirty="0"/>
              <a:t>se há os requisitos que autorizam uma futura proposta de suspensão condicional do processo </a:t>
            </a:r>
            <a:endParaRPr lang="pt-BR" altLang="pt-BR" sz="2800" dirty="0">
              <a:sym typeface="Wingdings" panose="05000000000000000000" pitchFamily="2" charset="2"/>
            </a:endParaRPr>
          </a:p>
          <a:p>
            <a:pPr marL="576262" indent="-457200">
              <a:spcBef>
                <a:spcPct val="0"/>
              </a:spcBef>
              <a:buFont typeface="Wingdings" panose="05000000000000000000" pitchFamily="2" charset="2"/>
              <a:buChar char="è"/>
            </a:pPr>
            <a:endParaRPr lang="en-US" altLang="pt-BR" sz="2800" dirty="0"/>
          </a:p>
        </p:txBody>
      </p:sp>
    </p:spTree>
    <p:extLst>
      <p:ext uri="{BB962C8B-B14F-4D97-AF65-F5344CB8AC3E}">
        <p14:creationId xmlns:p14="http://schemas.microsoft.com/office/powerpoint/2010/main" val="4113134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ço Reservado para Conteúdo 2">
            <a:extLst>
              <a:ext uri="{FF2B5EF4-FFF2-40B4-BE49-F238E27FC236}">
                <a16:creationId xmlns:a16="http://schemas.microsoft.com/office/drawing/2014/main" xmlns="" id="{34D71B30-DC4B-44DE-8DA2-3E5B1737F258}"/>
              </a:ext>
            </a:extLst>
          </p:cNvPr>
          <p:cNvSpPr>
            <a:spLocks noGrp="1"/>
          </p:cNvSpPr>
          <p:nvPr>
            <p:ph idx="1"/>
          </p:nvPr>
        </p:nvSpPr>
        <p:spPr bwMode="auto">
          <a:xfrm>
            <a:off x="609600" y="268358"/>
            <a:ext cx="10972800" cy="752059"/>
          </a:xfrm>
          <a:ln w="38100">
            <a:noFill/>
            <a:miter lim="800000"/>
            <a:headEnd/>
            <a:tailEnd/>
          </a:ln>
        </p:spPr>
        <p:txBody>
          <a:bodyPr wrap="square" numCol="1" anchor="t" anchorCtr="0" compatLnSpc="1">
            <a:prstTxWarp prst="textNoShape">
              <a:avLst/>
            </a:prstTxWarp>
          </a:bodyPr>
          <a:lstStyle/>
          <a:p>
            <a:pPr marL="119062" indent="0" algn="ctr">
              <a:spcBef>
                <a:spcPct val="0"/>
              </a:spcBef>
              <a:buNone/>
            </a:pPr>
            <a:r>
              <a:rPr lang="pt-BR" altLang="pt-BR" sz="4400" dirty="0"/>
              <a:t>RECEBENDO O CLIENTE</a:t>
            </a:r>
            <a:endParaRPr lang="en-US" altLang="pt-BR" sz="4400" dirty="0"/>
          </a:p>
        </p:txBody>
      </p:sp>
      <p:sp>
        <p:nvSpPr>
          <p:cNvPr id="6" name="Espaço Reservado para Conteúdo 2">
            <a:extLst>
              <a:ext uri="{FF2B5EF4-FFF2-40B4-BE49-F238E27FC236}">
                <a16:creationId xmlns:a16="http://schemas.microsoft.com/office/drawing/2014/main" xmlns="" id="{C2F48CD2-24A6-4C18-8375-2A68C1A4373A}"/>
              </a:ext>
            </a:extLst>
          </p:cNvPr>
          <p:cNvSpPr txBox="1">
            <a:spLocks/>
          </p:cNvSpPr>
          <p:nvPr/>
        </p:nvSpPr>
        <p:spPr bwMode="auto">
          <a:xfrm>
            <a:off x="384314" y="1239081"/>
            <a:ext cx="11575772" cy="5254484"/>
          </a:xfrm>
          <a:prstGeom prst="rect">
            <a:avLst/>
          </a:prstGeom>
          <a:solidFill>
            <a:schemeClr val="bg1"/>
          </a:solidFill>
          <a:ln w="38100">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062" indent="0" algn="ctr">
              <a:spcBef>
                <a:spcPct val="0"/>
              </a:spcBef>
              <a:buFont typeface="Arial" panose="020B0604020202020204" pitchFamily="34" charset="0"/>
              <a:buNone/>
            </a:pPr>
            <a:r>
              <a:rPr lang="pt-BR" altLang="pt-BR" sz="2800" dirty="0"/>
              <a:t>Sobre o que falar? </a:t>
            </a:r>
          </a:p>
          <a:p>
            <a:pPr marL="119062" indent="0" algn="ctr">
              <a:spcBef>
                <a:spcPct val="0"/>
              </a:spcBef>
              <a:buFont typeface="Arial" panose="020B0604020202020204" pitchFamily="34" charset="0"/>
              <a:buNone/>
            </a:pPr>
            <a:r>
              <a:rPr lang="pt-BR" altLang="pt-BR" sz="2800" dirty="0"/>
              <a:t>– ANÁLISE DE PANORAMA - </a:t>
            </a:r>
          </a:p>
          <a:p>
            <a:pPr marL="119062" indent="0">
              <a:spcBef>
                <a:spcPct val="0"/>
              </a:spcBef>
              <a:buFont typeface="Arial" panose="020B0604020202020204" pitchFamily="34" charset="0"/>
              <a:buNone/>
            </a:pPr>
            <a:endParaRPr lang="pt-BR" altLang="pt-BR" sz="2800" dirty="0">
              <a:sym typeface="Wingdings" panose="05000000000000000000" pitchFamily="2" charset="2"/>
            </a:endParaRPr>
          </a:p>
          <a:p>
            <a:pPr marL="576262" indent="-457200" algn="just">
              <a:spcBef>
                <a:spcPct val="0"/>
              </a:spcBef>
              <a:buFontTx/>
              <a:buChar char="-"/>
            </a:pPr>
            <a:r>
              <a:rPr lang="pt-BR" sz="2800" dirty="0"/>
              <a:t>Se o cliente está </a:t>
            </a:r>
            <a:r>
              <a:rPr lang="pt-BR" sz="2800" dirty="0">
                <a:solidFill>
                  <a:srgbClr val="FF0000"/>
                </a:solidFill>
              </a:rPr>
              <a:t>foragido</a:t>
            </a:r>
            <a:r>
              <a:rPr lang="pt-BR" sz="2800" dirty="0"/>
              <a:t> desde a suposta prática do crime, o Advogado deve avaliar todas as circunstâncias para a sua apresentação espontânea.</a:t>
            </a:r>
          </a:p>
          <a:p>
            <a:pPr marL="576262" indent="-457200" algn="just">
              <a:spcBef>
                <a:spcPct val="0"/>
              </a:spcBef>
              <a:buFontTx/>
              <a:buChar char="-"/>
            </a:pPr>
            <a:r>
              <a:rPr lang="pt-BR" sz="2800" dirty="0"/>
              <a:t>Nesse sentido, é importante, antes da apresentação espontânea,  consultar se há decisão decretando a prisão cautelar (temporária ou preventiva) e se há mandado de prisão expedido. Isso pode ser feito por meio da análise dos autos do inquérito, conversando-se com o Delegado responsável, buscando no Banco Nacional de Mandados de Prisão do CNJ. De qualquer forma, deve-se alertar o cliente de que há possibilidade de que ocorra a sua prisão no momento da apresentação.</a:t>
            </a:r>
            <a:endParaRPr lang="en-US" altLang="pt-BR" sz="2800" dirty="0"/>
          </a:p>
        </p:txBody>
      </p:sp>
    </p:spTree>
    <p:extLst>
      <p:ext uri="{BB962C8B-B14F-4D97-AF65-F5344CB8AC3E}">
        <p14:creationId xmlns:p14="http://schemas.microsoft.com/office/powerpoint/2010/main" val="148823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ço Reservado para Conteúdo 2">
            <a:extLst>
              <a:ext uri="{FF2B5EF4-FFF2-40B4-BE49-F238E27FC236}">
                <a16:creationId xmlns:a16="http://schemas.microsoft.com/office/drawing/2014/main" xmlns="" id="{34D71B30-DC4B-44DE-8DA2-3E5B1737F258}"/>
              </a:ext>
            </a:extLst>
          </p:cNvPr>
          <p:cNvSpPr>
            <a:spLocks noGrp="1"/>
          </p:cNvSpPr>
          <p:nvPr>
            <p:ph idx="1"/>
          </p:nvPr>
        </p:nvSpPr>
        <p:spPr bwMode="auto">
          <a:xfrm>
            <a:off x="609600" y="1272210"/>
            <a:ext cx="10972800" cy="3352800"/>
          </a:xfrm>
          <a:ln w="38100">
            <a:noFill/>
            <a:miter lim="800000"/>
            <a:headEnd/>
            <a:tailEnd/>
          </a:ln>
        </p:spPr>
        <p:txBody>
          <a:bodyPr wrap="square" numCol="1" anchor="t" anchorCtr="0" compatLnSpc="1">
            <a:prstTxWarp prst="textNoShape">
              <a:avLst/>
            </a:prstTxWarp>
          </a:bodyPr>
          <a:lstStyle/>
          <a:p>
            <a:pPr marL="119062" indent="0" algn="ctr">
              <a:spcBef>
                <a:spcPct val="0"/>
              </a:spcBef>
              <a:buNone/>
            </a:pPr>
            <a:r>
              <a:rPr lang="pt-BR" altLang="pt-BR" sz="2800" dirty="0"/>
              <a:t>	“</a:t>
            </a:r>
            <a:r>
              <a:rPr lang="pt-BR" dirty="0"/>
              <a:t>O primeiro e mais fundamental dever do advogado é ser o juiz inicial da casa que lhe levam para patrocinar. </a:t>
            </a:r>
          </a:p>
          <a:p>
            <a:pPr marL="119062" indent="0" algn="ctr">
              <a:spcBef>
                <a:spcPct val="0"/>
              </a:spcBef>
              <a:buNone/>
            </a:pPr>
            <a:r>
              <a:rPr lang="pt-BR" dirty="0"/>
              <a:t>Incumbe-lhe, antes de tudo, examinar minuciosamente a hipótese para ver se ela é realmente defensável em face dos preceitos da justiça”</a:t>
            </a:r>
          </a:p>
          <a:p>
            <a:pPr marL="119062" indent="0" algn="ctr">
              <a:spcBef>
                <a:spcPct val="0"/>
              </a:spcBef>
              <a:buNone/>
            </a:pPr>
            <a:r>
              <a:rPr lang="pt-BR" altLang="pt-BR" sz="2800" i="1" dirty="0"/>
              <a:t>Sobral Pinto</a:t>
            </a:r>
            <a:endParaRPr lang="en-US" altLang="pt-BR" sz="2800" i="1" dirty="0"/>
          </a:p>
        </p:txBody>
      </p:sp>
    </p:spTree>
    <p:extLst>
      <p:ext uri="{BB962C8B-B14F-4D97-AF65-F5344CB8AC3E}">
        <p14:creationId xmlns:p14="http://schemas.microsoft.com/office/powerpoint/2010/main" val="21141795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xmlns="" id="{3C479CFB-934D-4235-BE12-22C34C709B4C}"/>
              </a:ext>
            </a:extLst>
          </p:cNvPr>
          <p:cNvPicPr>
            <a:picLocks noChangeAspect="1"/>
          </p:cNvPicPr>
          <p:nvPr/>
        </p:nvPicPr>
        <p:blipFill>
          <a:blip r:embed="rId2"/>
          <a:stretch>
            <a:fillRect/>
          </a:stretch>
        </p:blipFill>
        <p:spPr>
          <a:xfrm>
            <a:off x="1771650" y="621196"/>
            <a:ext cx="8648700" cy="4953000"/>
          </a:xfrm>
          <a:prstGeom prst="rect">
            <a:avLst/>
          </a:prstGeom>
        </p:spPr>
      </p:pic>
    </p:spTree>
    <p:extLst>
      <p:ext uri="{BB962C8B-B14F-4D97-AF65-F5344CB8AC3E}">
        <p14:creationId xmlns:p14="http://schemas.microsoft.com/office/powerpoint/2010/main" val="3714648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3316" name="Text Box 4">
            <a:extLst>
              <a:ext uri="{FF2B5EF4-FFF2-40B4-BE49-F238E27FC236}">
                <a16:creationId xmlns:a16="http://schemas.microsoft.com/office/drawing/2014/main" xmlns="" id="{44427A0B-0119-4768-831A-0D86F9EE9303}"/>
              </a:ext>
            </a:extLst>
          </p:cNvPr>
          <p:cNvSpPr txBox="1">
            <a:spLocks noChangeArrowheads="1"/>
          </p:cNvSpPr>
          <p:nvPr/>
        </p:nvSpPr>
        <p:spPr bwMode="auto">
          <a:xfrm>
            <a:off x="1847850" y="188913"/>
            <a:ext cx="8351838"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eaLnBrk="1" hangingPunct="1">
              <a:spcBef>
                <a:spcPct val="0"/>
              </a:spcBef>
              <a:buClrTx/>
              <a:buSzTx/>
              <a:buFontTx/>
              <a:buNone/>
            </a:pPr>
            <a:r>
              <a:rPr lang="pt-BR" altLang="pt-BR" sz="2800"/>
              <a:t>INQUÉRITO POLICIAL</a:t>
            </a:r>
          </a:p>
          <a:p>
            <a:pPr algn="ctr" eaLnBrk="1" hangingPunct="1">
              <a:spcBef>
                <a:spcPct val="0"/>
              </a:spcBef>
              <a:buClrTx/>
              <a:buSzTx/>
              <a:buFontTx/>
              <a:buNone/>
            </a:pPr>
            <a:r>
              <a:rPr lang="en-US" altLang="pt-BR" sz="2800"/>
              <a:t>(art. 4º ao art. 23 do CPP)</a:t>
            </a:r>
            <a:r>
              <a:rPr lang="pt-BR" altLang="pt-BR" sz="2800"/>
              <a:t> </a:t>
            </a:r>
          </a:p>
        </p:txBody>
      </p:sp>
      <p:sp>
        <p:nvSpPr>
          <p:cNvPr id="1933317" name="Text Box 5">
            <a:extLst>
              <a:ext uri="{FF2B5EF4-FFF2-40B4-BE49-F238E27FC236}">
                <a16:creationId xmlns:a16="http://schemas.microsoft.com/office/drawing/2014/main" xmlns="" id="{55902810-519F-45D1-9EC9-21DB02DF0C17}"/>
              </a:ext>
            </a:extLst>
          </p:cNvPr>
          <p:cNvSpPr txBox="1">
            <a:spLocks noChangeArrowheads="1"/>
          </p:cNvSpPr>
          <p:nvPr/>
        </p:nvSpPr>
        <p:spPr bwMode="auto">
          <a:xfrm>
            <a:off x="1676884" y="1998802"/>
            <a:ext cx="3744912" cy="587375"/>
          </a:xfrm>
          <a:prstGeom prst="rect">
            <a:avLst/>
          </a:prstGeom>
          <a:noFill/>
          <a:ln w="22225">
            <a:noFill/>
            <a:miter lim="800000"/>
            <a:headEnd/>
            <a:tailEnd/>
          </a:ln>
        </p:spPr>
        <p:txBody>
          <a:bodyPr lIns="90000" tIns="46800" rIns="90000" bIns="46800">
            <a:spAutoFit/>
          </a:bodyPr>
          <a:lstStyle/>
          <a:p>
            <a:pPr eaLnBrk="1" hangingPunct="1">
              <a:defRPr/>
            </a:pPr>
            <a:r>
              <a:rPr lang="pt-BR" sz="3200" dirty="0"/>
              <a:t>Conceito de IP:</a:t>
            </a:r>
          </a:p>
        </p:txBody>
      </p:sp>
      <p:sp>
        <p:nvSpPr>
          <p:cNvPr id="1933318" name="Text Box 6">
            <a:extLst>
              <a:ext uri="{FF2B5EF4-FFF2-40B4-BE49-F238E27FC236}">
                <a16:creationId xmlns:a16="http://schemas.microsoft.com/office/drawing/2014/main" xmlns="" id="{ADD141B5-6DD1-4930-9A1E-AEFA97037B77}"/>
              </a:ext>
            </a:extLst>
          </p:cNvPr>
          <p:cNvSpPr txBox="1">
            <a:spLocks noChangeArrowheads="1"/>
          </p:cNvSpPr>
          <p:nvPr/>
        </p:nvSpPr>
        <p:spPr bwMode="auto">
          <a:xfrm>
            <a:off x="1676885" y="2960827"/>
            <a:ext cx="8785225" cy="1571842"/>
          </a:xfrm>
          <a:prstGeom prst="rect">
            <a:avLst/>
          </a:prstGeom>
          <a:noFill/>
          <a:ln w="22225">
            <a:noFill/>
            <a:miter lim="800000"/>
            <a:headEnd/>
            <a:tailEnd/>
          </a:ln>
        </p:spPr>
        <p:txBody>
          <a:bodyPr lIns="90000" tIns="46800" rIns="90000" bIns="46800">
            <a:spAutoFit/>
          </a:bodyPr>
          <a:lstStyle/>
          <a:p>
            <a:pPr eaLnBrk="1" hangingPunct="1">
              <a:defRPr/>
            </a:pPr>
            <a:r>
              <a:rPr lang="pt-BR" sz="3200" dirty="0"/>
              <a:t>É um procedimento preparatório da Ação Penal, conduzido pela polícia judiciária visando a apuração do crime e sua respectiva autoria.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33316"/>
                                        </p:tgtEl>
                                        <p:attrNameLst>
                                          <p:attrName>style.visibility</p:attrName>
                                        </p:attrNameLst>
                                      </p:cBhvr>
                                      <p:to>
                                        <p:strVal val="visible"/>
                                      </p:to>
                                    </p:set>
                                    <p:animEffect transition="in" filter="box(in)">
                                      <p:cBhvr>
                                        <p:cTn id="7" dur="500"/>
                                        <p:tgtEl>
                                          <p:spTgt spid="1933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33317"/>
                                        </p:tgtEl>
                                        <p:attrNameLst>
                                          <p:attrName>style.visibility</p:attrName>
                                        </p:attrNameLst>
                                      </p:cBhvr>
                                      <p:to>
                                        <p:strVal val="visible"/>
                                      </p:to>
                                    </p:set>
                                    <p:animEffect transition="in" filter="blinds(horizontal)">
                                      <p:cBhvr>
                                        <p:cTn id="12" dur="500"/>
                                        <p:tgtEl>
                                          <p:spTgt spid="19333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33318"/>
                                        </p:tgtEl>
                                        <p:attrNameLst>
                                          <p:attrName>style.visibility</p:attrName>
                                        </p:attrNameLst>
                                      </p:cBhvr>
                                      <p:to>
                                        <p:strVal val="visible"/>
                                      </p:to>
                                    </p:set>
                                    <p:animEffect transition="in" filter="blinds(horizontal)">
                                      <p:cBhvr>
                                        <p:cTn id="17" dur="500"/>
                                        <p:tgtEl>
                                          <p:spTgt spid="193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3316" grpId="0"/>
      <p:bldP spid="1933317" grpId="0"/>
      <p:bldP spid="19333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908" name="Text Box 4">
            <a:extLst>
              <a:ext uri="{FF2B5EF4-FFF2-40B4-BE49-F238E27FC236}">
                <a16:creationId xmlns:a16="http://schemas.microsoft.com/office/drawing/2014/main" xmlns="" id="{EFB2E7F9-5A7F-46FE-AB70-0A5CA26CB19E}"/>
              </a:ext>
            </a:extLst>
          </p:cNvPr>
          <p:cNvSpPr txBox="1">
            <a:spLocks noChangeArrowheads="1"/>
          </p:cNvSpPr>
          <p:nvPr/>
        </p:nvSpPr>
        <p:spPr bwMode="auto">
          <a:xfrm>
            <a:off x="1703389" y="536576"/>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eaLnBrk="1" hangingPunct="1">
              <a:spcBef>
                <a:spcPct val="0"/>
              </a:spcBef>
              <a:buClrTx/>
              <a:buSzTx/>
              <a:buFontTx/>
              <a:buNone/>
            </a:pPr>
            <a:r>
              <a:rPr lang="pt-BR" altLang="pt-BR" sz="2800" dirty="0">
                <a:solidFill>
                  <a:srgbClr val="FF0000"/>
                </a:solidFill>
              </a:rPr>
              <a:t>Formas de Instauração </a:t>
            </a:r>
          </a:p>
          <a:p>
            <a:pPr algn="r" eaLnBrk="1" hangingPunct="1">
              <a:spcBef>
                <a:spcPct val="0"/>
              </a:spcBef>
              <a:buClrTx/>
              <a:buSzTx/>
              <a:buFontTx/>
              <a:buNone/>
            </a:pPr>
            <a:r>
              <a:rPr lang="pt-BR" altLang="pt-BR" sz="2800" dirty="0">
                <a:solidFill>
                  <a:srgbClr val="FF0000"/>
                </a:solidFill>
              </a:rPr>
              <a:t>do Inquérito</a:t>
            </a:r>
            <a:r>
              <a:rPr lang="pt-BR" altLang="pt-BR" sz="2800" dirty="0"/>
              <a:t> </a:t>
            </a:r>
            <a:r>
              <a:rPr lang="pt-BR" altLang="pt-BR" sz="2800" dirty="0">
                <a:solidFill>
                  <a:srgbClr val="FF0000"/>
                </a:solidFill>
              </a:rPr>
              <a:t>Policial</a:t>
            </a:r>
          </a:p>
        </p:txBody>
      </p:sp>
      <p:sp>
        <p:nvSpPr>
          <p:cNvPr id="1659911" name="Text Box 7">
            <a:extLst>
              <a:ext uri="{FF2B5EF4-FFF2-40B4-BE49-F238E27FC236}">
                <a16:creationId xmlns:a16="http://schemas.microsoft.com/office/drawing/2014/main" xmlns="" id="{E1273632-6A57-4798-AAF1-E2148B52936C}"/>
              </a:ext>
            </a:extLst>
          </p:cNvPr>
          <p:cNvSpPr txBox="1">
            <a:spLocks noChangeArrowheads="1"/>
          </p:cNvSpPr>
          <p:nvPr/>
        </p:nvSpPr>
        <p:spPr bwMode="auto">
          <a:xfrm>
            <a:off x="1776414" y="1898650"/>
            <a:ext cx="8785225"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pt-BR" altLang="pt-BR" sz="2800" i="1" dirty="0">
                <a:solidFill>
                  <a:srgbClr val="0000CC"/>
                </a:solidFill>
              </a:rPr>
              <a:t>- Direta:</a:t>
            </a:r>
            <a:endParaRPr lang="pt-BR" altLang="pt-BR" sz="2800" dirty="0">
              <a:solidFill>
                <a:srgbClr val="0000CC"/>
              </a:solidFill>
            </a:endParaRPr>
          </a:p>
        </p:txBody>
      </p:sp>
      <p:sp>
        <p:nvSpPr>
          <p:cNvPr id="2" name="Text Box 6">
            <a:extLst>
              <a:ext uri="{FF2B5EF4-FFF2-40B4-BE49-F238E27FC236}">
                <a16:creationId xmlns:a16="http://schemas.microsoft.com/office/drawing/2014/main" xmlns="" id="{BFF830D8-80D1-4FF4-B0A7-614D46BCF604}"/>
              </a:ext>
            </a:extLst>
          </p:cNvPr>
          <p:cNvSpPr txBox="1">
            <a:spLocks noChangeArrowheads="1"/>
          </p:cNvSpPr>
          <p:nvPr/>
        </p:nvSpPr>
        <p:spPr bwMode="auto">
          <a:xfrm>
            <a:off x="3569524" y="1842990"/>
            <a:ext cx="7129463"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eaLnBrk="1" hangingPunct="1">
              <a:spcBef>
                <a:spcPct val="0"/>
              </a:spcBef>
              <a:buClrTx/>
              <a:buSzTx/>
              <a:buFontTx/>
              <a:buNone/>
            </a:pPr>
            <a:r>
              <a:rPr lang="pt-BR" altLang="pt-BR" sz="2800" dirty="0"/>
              <a:t>quando o delegado por meio de investigações descobre o fato.</a:t>
            </a:r>
          </a:p>
        </p:txBody>
      </p:sp>
      <p:sp>
        <p:nvSpPr>
          <p:cNvPr id="3" name="Text Box 7">
            <a:extLst>
              <a:ext uri="{FF2B5EF4-FFF2-40B4-BE49-F238E27FC236}">
                <a16:creationId xmlns:a16="http://schemas.microsoft.com/office/drawing/2014/main" xmlns="" id="{0FEDE5A6-79CB-4527-B6B1-62C82DA61A7C}"/>
              </a:ext>
            </a:extLst>
          </p:cNvPr>
          <p:cNvSpPr txBox="1">
            <a:spLocks noChangeArrowheads="1"/>
          </p:cNvSpPr>
          <p:nvPr/>
        </p:nvSpPr>
        <p:spPr bwMode="auto">
          <a:xfrm>
            <a:off x="1776414" y="2994232"/>
            <a:ext cx="8785225"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pt-BR" altLang="pt-BR" sz="2800" i="1" dirty="0">
                <a:solidFill>
                  <a:srgbClr val="0000CC"/>
                </a:solidFill>
              </a:rPr>
              <a:t>- Indireta:</a:t>
            </a:r>
            <a:endParaRPr lang="pt-BR" altLang="pt-BR" sz="2800" dirty="0">
              <a:solidFill>
                <a:srgbClr val="0000CC"/>
              </a:solidFill>
            </a:endParaRPr>
          </a:p>
        </p:txBody>
      </p:sp>
      <p:sp>
        <p:nvSpPr>
          <p:cNvPr id="4" name="Text Box 6">
            <a:extLst>
              <a:ext uri="{FF2B5EF4-FFF2-40B4-BE49-F238E27FC236}">
                <a16:creationId xmlns:a16="http://schemas.microsoft.com/office/drawing/2014/main" xmlns="" id="{A112C263-7AD7-4973-BFB1-4CCB36AB211D}"/>
              </a:ext>
            </a:extLst>
          </p:cNvPr>
          <p:cNvSpPr txBox="1">
            <a:spLocks noChangeArrowheads="1"/>
          </p:cNvSpPr>
          <p:nvPr/>
        </p:nvSpPr>
        <p:spPr bwMode="auto">
          <a:xfrm>
            <a:off x="3755055" y="2952957"/>
            <a:ext cx="7129463" cy="1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eaLnBrk="1" hangingPunct="1">
              <a:spcBef>
                <a:spcPct val="0"/>
              </a:spcBef>
              <a:buClrTx/>
              <a:buSzTx/>
              <a:buFontTx/>
              <a:buNone/>
            </a:pPr>
            <a:r>
              <a:rPr lang="pt-BR" altLang="pt-BR" sz="2800" dirty="0"/>
              <a:t>quando a vítima ou qualquer pessoa </a:t>
            </a:r>
            <a:r>
              <a:rPr lang="pt-BR" altLang="pt-BR" sz="2800" dirty="0">
                <a:solidFill>
                  <a:srgbClr val="FF0000"/>
                </a:solidFill>
              </a:rPr>
              <a:t>(</a:t>
            </a:r>
            <a:r>
              <a:rPr lang="pt-BR" altLang="pt-BR" sz="2800" dirty="0" err="1">
                <a:solidFill>
                  <a:srgbClr val="FF0000"/>
                </a:solidFill>
              </a:rPr>
              <a:t>delatio</a:t>
            </a:r>
            <a:r>
              <a:rPr lang="pt-BR" altLang="pt-BR" sz="2800" dirty="0">
                <a:solidFill>
                  <a:srgbClr val="FF0000"/>
                </a:solidFill>
              </a:rPr>
              <a:t> criminis)</a:t>
            </a:r>
            <a:r>
              <a:rPr lang="pt-BR" altLang="pt-BR" sz="2800" dirty="0"/>
              <a:t> comunica o fato, ou quando o MP ou Juiz requisita a instauração do IP.</a:t>
            </a:r>
          </a:p>
        </p:txBody>
      </p:sp>
      <p:sp>
        <p:nvSpPr>
          <p:cNvPr id="5" name="Text Box 7">
            <a:extLst>
              <a:ext uri="{FF2B5EF4-FFF2-40B4-BE49-F238E27FC236}">
                <a16:creationId xmlns:a16="http://schemas.microsoft.com/office/drawing/2014/main" xmlns="" id="{698C56D4-1677-46EF-A3E9-A88776E23117}"/>
              </a:ext>
            </a:extLst>
          </p:cNvPr>
          <p:cNvSpPr txBox="1">
            <a:spLocks noChangeArrowheads="1"/>
          </p:cNvSpPr>
          <p:nvPr/>
        </p:nvSpPr>
        <p:spPr bwMode="auto">
          <a:xfrm>
            <a:off x="1811339" y="4924699"/>
            <a:ext cx="8785225"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pt-BR" altLang="pt-BR" sz="2800" i="1" dirty="0">
                <a:solidFill>
                  <a:srgbClr val="0000CC"/>
                </a:solidFill>
              </a:rPr>
              <a:t>- Cognição Coercitiva:</a:t>
            </a:r>
            <a:endParaRPr lang="pt-BR" altLang="pt-BR" sz="2800" dirty="0">
              <a:solidFill>
                <a:srgbClr val="0000CC"/>
              </a:solidFill>
            </a:endParaRPr>
          </a:p>
        </p:txBody>
      </p:sp>
      <p:sp>
        <p:nvSpPr>
          <p:cNvPr id="6" name="Text Box 6">
            <a:extLst>
              <a:ext uri="{FF2B5EF4-FFF2-40B4-BE49-F238E27FC236}">
                <a16:creationId xmlns:a16="http://schemas.microsoft.com/office/drawing/2014/main" xmlns="" id="{0D3E0F19-06D0-4F29-A581-913618F8221A}"/>
              </a:ext>
            </a:extLst>
          </p:cNvPr>
          <p:cNvSpPr txBox="1">
            <a:spLocks noChangeArrowheads="1"/>
          </p:cNvSpPr>
          <p:nvPr/>
        </p:nvSpPr>
        <p:spPr bwMode="auto">
          <a:xfrm>
            <a:off x="5988051" y="4924698"/>
            <a:ext cx="4500563"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eaLnBrk="1" hangingPunct="1">
              <a:spcBef>
                <a:spcPct val="0"/>
              </a:spcBef>
              <a:buClrTx/>
              <a:buSzTx/>
              <a:buFontTx/>
              <a:buNone/>
            </a:pPr>
            <a:r>
              <a:rPr lang="pt-BR" altLang="pt-BR" sz="2800" dirty="0"/>
              <a:t>Prisão em Flagrante.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59908"/>
                                        </p:tgtEl>
                                        <p:attrNameLst>
                                          <p:attrName>style.visibility</p:attrName>
                                        </p:attrNameLst>
                                      </p:cBhvr>
                                      <p:to>
                                        <p:strVal val="visible"/>
                                      </p:to>
                                    </p:set>
                                    <p:animEffect transition="in" filter="box(in)">
                                      <p:cBhvr>
                                        <p:cTn id="7" dur="500"/>
                                        <p:tgtEl>
                                          <p:spTgt spid="16599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59911"/>
                                        </p:tgtEl>
                                        <p:attrNameLst>
                                          <p:attrName>style.visibility</p:attrName>
                                        </p:attrNameLst>
                                      </p:cBhvr>
                                      <p:to>
                                        <p:strVal val="visible"/>
                                      </p:to>
                                    </p:set>
                                    <p:animEffect transition="in" filter="blinds(horizontal)">
                                      <p:cBhvr>
                                        <p:cTn id="12" dur="500"/>
                                        <p:tgtEl>
                                          <p:spTgt spid="16599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908" grpId="0"/>
      <p:bldP spid="1659911" grpId="0"/>
      <p:bldP spid="2" grpId="0"/>
      <p:bldP spid="3" grpId="0"/>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908" name="Text Box 4">
            <a:extLst>
              <a:ext uri="{FF2B5EF4-FFF2-40B4-BE49-F238E27FC236}">
                <a16:creationId xmlns:a16="http://schemas.microsoft.com/office/drawing/2014/main" xmlns="" id="{571D9C24-5F06-46DB-A6F1-76DA8D2553B9}"/>
              </a:ext>
            </a:extLst>
          </p:cNvPr>
          <p:cNvSpPr txBox="1">
            <a:spLocks noChangeArrowheads="1"/>
          </p:cNvSpPr>
          <p:nvPr/>
        </p:nvSpPr>
        <p:spPr bwMode="auto">
          <a:xfrm>
            <a:off x="1703389" y="342901"/>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eaLnBrk="1" hangingPunct="1">
              <a:spcBef>
                <a:spcPct val="0"/>
              </a:spcBef>
              <a:buClrTx/>
              <a:buSzTx/>
              <a:buFontTx/>
              <a:buNone/>
            </a:pPr>
            <a:r>
              <a:rPr lang="pt-BR" altLang="pt-BR" sz="2800" dirty="0">
                <a:solidFill>
                  <a:srgbClr val="FF0000"/>
                </a:solidFill>
              </a:rPr>
              <a:t>Formas de Instauração </a:t>
            </a:r>
          </a:p>
          <a:p>
            <a:pPr algn="r" eaLnBrk="1" hangingPunct="1">
              <a:spcBef>
                <a:spcPct val="0"/>
              </a:spcBef>
              <a:buClrTx/>
              <a:buSzTx/>
              <a:buFontTx/>
              <a:buNone/>
            </a:pPr>
            <a:r>
              <a:rPr lang="pt-BR" altLang="pt-BR" sz="2800" dirty="0">
                <a:solidFill>
                  <a:srgbClr val="FF0000"/>
                </a:solidFill>
              </a:rPr>
              <a:t>do Inquérito</a:t>
            </a:r>
            <a:r>
              <a:rPr lang="pt-BR" altLang="pt-BR" sz="2800" dirty="0"/>
              <a:t> </a:t>
            </a:r>
            <a:r>
              <a:rPr lang="pt-BR" altLang="pt-BR" sz="2800" dirty="0">
                <a:solidFill>
                  <a:srgbClr val="FF0000"/>
                </a:solidFill>
              </a:rPr>
              <a:t>Policial</a:t>
            </a:r>
          </a:p>
        </p:txBody>
      </p:sp>
      <p:sp>
        <p:nvSpPr>
          <p:cNvPr id="1659909" name="Text Box 5">
            <a:extLst>
              <a:ext uri="{FF2B5EF4-FFF2-40B4-BE49-F238E27FC236}">
                <a16:creationId xmlns:a16="http://schemas.microsoft.com/office/drawing/2014/main" xmlns="" id="{26172E26-DF32-4B86-AB6F-DA21EC179F2B}"/>
              </a:ext>
            </a:extLst>
          </p:cNvPr>
          <p:cNvSpPr txBox="1">
            <a:spLocks noChangeArrowheads="1"/>
          </p:cNvSpPr>
          <p:nvPr/>
        </p:nvSpPr>
        <p:spPr bwMode="auto">
          <a:xfrm>
            <a:off x="1703389" y="1822450"/>
            <a:ext cx="8785225"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pt-BR" altLang="pt-BR" sz="2800" i="1">
                <a:solidFill>
                  <a:srgbClr val="0000CC"/>
                </a:solidFill>
              </a:rPr>
              <a:t>a) Se a ação for </a:t>
            </a:r>
            <a:r>
              <a:rPr lang="pt-BR" altLang="pt-BR" sz="2800" b="1" i="1" u="sng">
                <a:solidFill>
                  <a:srgbClr val="0000CC"/>
                </a:solidFill>
              </a:rPr>
              <a:t>pública incondicionada</a:t>
            </a:r>
          </a:p>
        </p:txBody>
      </p:sp>
      <p:sp>
        <p:nvSpPr>
          <p:cNvPr id="1659910" name="Text Box 6">
            <a:extLst>
              <a:ext uri="{FF2B5EF4-FFF2-40B4-BE49-F238E27FC236}">
                <a16:creationId xmlns:a16="http://schemas.microsoft.com/office/drawing/2014/main" xmlns="" id="{82EB3F73-07B8-430C-AD16-4DD6967EA518}"/>
              </a:ext>
            </a:extLst>
          </p:cNvPr>
          <p:cNvSpPr txBox="1">
            <a:spLocks noChangeArrowheads="1"/>
          </p:cNvSpPr>
          <p:nvPr/>
        </p:nvSpPr>
        <p:spPr bwMode="auto">
          <a:xfrm>
            <a:off x="1703389" y="2543176"/>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eaLnBrk="1" hangingPunct="1">
              <a:spcBef>
                <a:spcPct val="0"/>
              </a:spcBef>
              <a:buClrTx/>
              <a:buSzTx/>
              <a:buFontTx/>
              <a:buNone/>
            </a:pPr>
            <a:r>
              <a:rPr lang="pt-BR" altLang="pt-BR" sz="2800"/>
              <a:t>- De ofício, mediante portaria ou por despacho do Delegado de Polícia </a:t>
            </a:r>
          </a:p>
        </p:txBody>
      </p:sp>
      <p:sp>
        <p:nvSpPr>
          <p:cNvPr id="1659911" name="Text Box 7">
            <a:extLst>
              <a:ext uri="{FF2B5EF4-FFF2-40B4-BE49-F238E27FC236}">
                <a16:creationId xmlns:a16="http://schemas.microsoft.com/office/drawing/2014/main" xmlns="" id="{B9855D83-9A76-4252-B5D3-28037480D220}"/>
              </a:ext>
            </a:extLst>
          </p:cNvPr>
          <p:cNvSpPr txBox="1">
            <a:spLocks noChangeArrowheads="1"/>
          </p:cNvSpPr>
          <p:nvPr/>
        </p:nvSpPr>
        <p:spPr bwMode="auto">
          <a:xfrm>
            <a:off x="1631951" y="3694114"/>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marL="457200" indent="-457200" algn="just" eaLnBrk="1" hangingPunct="1">
              <a:spcBef>
                <a:spcPct val="0"/>
              </a:spcBef>
              <a:buClrTx/>
              <a:buSzTx/>
              <a:buFontTx/>
              <a:buChar char="-"/>
            </a:pPr>
            <a:r>
              <a:rPr lang="pt-BR" altLang="pt-BR" sz="2800" dirty="0"/>
              <a:t>Por requisição do Juiz (art. 40 do CPP) ou Promotor de Justiça </a:t>
            </a:r>
          </a:p>
        </p:txBody>
      </p:sp>
      <p:sp>
        <p:nvSpPr>
          <p:cNvPr id="1659912" name="Text Box 8">
            <a:extLst>
              <a:ext uri="{FF2B5EF4-FFF2-40B4-BE49-F238E27FC236}">
                <a16:creationId xmlns:a16="http://schemas.microsoft.com/office/drawing/2014/main" xmlns="" id="{3049CDCE-76C0-4D1C-82B3-5F11FA98ACC0}"/>
              </a:ext>
            </a:extLst>
          </p:cNvPr>
          <p:cNvSpPr txBox="1">
            <a:spLocks noChangeArrowheads="1"/>
          </p:cNvSpPr>
          <p:nvPr/>
        </p:nvSpPr>
        <p:spPr bwMode="auto">
          <a:xfrm>
            <a:off x="1686961" y="4716117"/>
            <a:ext cx="489585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marL="457200" indent="-45720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pt-BR" altLang="pt-BR" sz="2800" dirty="0"/>
              <a:t>- Pela </a:t>
            </a:r>
            <a:r>
              <a:rPr lang="pt-BR" altLang="pt-BR" sz="2800" dirty="0" err="1"/>
              <a:t>delactio</a:t>
            </a:r>
            <a:r>
              <a:rPr lang="pt-BR" altLang="pt-BR" sz="2800" dirty="0"/>
              <a:t> criminis.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59908"/>
                                        </p:tgtEl>
                                        <p:attrNameLst>
                                          <p:attrName>style.visibility</p:attrName>
                                        </p:attrNameLst>
                                      </p:cBhvr>
                                      <p:to>
                                        <p:strVal val="visible"/>
                                      </p:to>
                                    </p:set>
                                    <p:animEffect transition="in" filter="box(in)">
                                      <p:cBhvr>
                                        <p:cTn id="7" dur="500"/>
                                        <p:tgtEl>
                                          <p:spTgt spid="16599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59909"/>
                                        </p:tgtEl>
                                        <p:attrNameLst>
                                          <p:attrName>style.visibility</p:attrName>
                                        </p:attrNameLst>
                                      </p:cBhvr>
                                      <p:to>
                                        <p:strVal val="visible"/>
                                      </p:to>
                                    </p:set>
                                    <p:animEffect transition="in" filter="blinds(horizontal)">
                                      <p:cBhvr>
                                        <p:cTn id="12" dur="500"/>
                                        <p:tgtEl>
                                          <p:spTgt spid="16599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59910"/>
                                        </p:tgtEl>
                                        <p:attrNameLst>
                                          <p:attrName>style.visibility</p:attrName>
                                        </p:attrNameLst>
                                      </p:cBhvr>
                                      <p:to>
                                        <p:strVal val="visible"/>
                                      </p:to>
                                    </p:set>
                                    <p:animEffect transition="in" filter="blinds(horizontal)">
                                      <p:cBhvr>
                                        <p:cTn id="17" dur="500"/>
                                        <p:tgtEl>
                                          <p:spTgt spid="16599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59911"/>
                                        </p:tgtEl>
                                        <p:attrNameLst>
                                          <p:attrName>style.visibility</p:attrName>
                                        </p:attrNameLst>
                                      </p:cBhvr>
                                      <p:to>
                                        <p:strVal val="visible"/>
                                      </p:to>
                                    </p:set>
                                    <p:animEffect transition="in" filter="blinds(horizontal)">
                                      <p:cBhvr>
                                        <p:cTn id="22" dur="500"/>
                                        <p:tgtEl>
                                          <p:spTgt spid="16599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59912"/>
                                        </p:tgtEl>
                                        <p:attrNameLst>
                                          <p:attrName>style.visibility</p:attrName>
                                        </p:attrNameLst>
                                      </p:cBhvr>
                                      <p:to>
                                        <p:strVal val="visible"/>
                                      </p:to>
                                    </p:set>
                                    <p:animEffect transition="in" filter="blinds(horizontal)">
                                      <p:cBhvr>
                                        <p:cTn id="27" dur="500"/>
                                        <p:tgtEl>
                                          <p:spTgt spid="16599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908" grpId="0"/>
      <p:bldP spid="1659909" grpId="0"/>
      <p:bldP spid="1659910" grpId="0"/>
      <p:bldP spid="1659911" grpId="0"/>
      <p:bldP spid="16599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0932" name="Text Box 4">
            <a:extLst>
              <a:ext uri="{FF2B5EF4-FFF2-40B4-BE49-F238E27FC236}">
                <a16:creationId xmlns:a16="http://schemas.microsoft.com/office/drawing/2014/main" xmlns="" id="{2E062A62-DD0B-4459-95DB-6135E5C5D97E}"/>
              </a:ext>
            </a:extLst>
          </p:cNvPr>
          <p:cNvSpPr txBox="1">
            <a:spLocks noChangeArrowheads="1"/>
          </p:cNvSpPr>
          <p:nvPr/>
        </p:nvSpPr>
        <p:spPr bwMode="auto">
          <a:xfrm>
            <a:off x="1703389" y="1567698"/>
            <a:ext cx="8785225"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pt-BR" altLang="pt-BR" sz="2800" i="1">
                <a:solidFill>
                  <a:srgbClr val="0000CC"/>
                </a:solidFill>
              </a:rPr>
              <a:t>b) Se a ação for </a:t>
            </a:r>
            <a:r>
              <a:rPr lang="pt-BR" altLang="pt-BR" sz="2800" b="1" i="1" u="sng">
                <a:solidFill>
                  <a:srgbClr val="0000CC"/>
                </a:solidFill>
              </a:rPr>
              <a:t>pública condicionada</a:t>
            </a:r>
          </a:p>
        </p:txBody>
      </p:sp>
      <p:sp>
        <p:nvSpPr>
          <p:cNvPr id="1660933" name="Text Box 5">
            <a:extLst>
              <a:ext uri="{FF2B5EF4-FFF2-40B4-BE49-F238E27FC236}">
                <a16:creationId xmlns:a16="http://schemas.microsoft.com/office/drawing/2014/main" xmlns="" id="{ECD9D6F2-B872-4A93-9D83-C86DDFBAEB71}"/>
              </a:ext>
            </a:extLst>
          </p:cNvPr>
          <p:cNvSpPr txBox="1">
            <a:spLocks noChangeArrowheads="1"/>
          </p:cNvSpPr>
          <p:nvPr/>
        </p:nvSpPr>
        <p:spPr bwMode="auto">
          <a:xfrm>
            <a:off x="1703389" y="2377323"/>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eaLnBrk="1" hangingPunct="1">
              <a:spcBef>
                <a:spcPct val="0"/>
              </a:spcBef>
              <a:buClrTx/>
              <a:buSzTx/>
              <a:buFontTx/>
              <a:buNone/>
            </a:pPr>
            <a:r>
              <a:rPr lang="pt-BR" altLang="pt-BR" sz="2800"/>
              <a:t>- Por representação do ofendido ou de seu representante legal </a:t>
            </a:r>
          </a:p>
        </p:txBody>
      </p:sp>
      <p:sp>
        <p:nvSpPr>
          <p:cNvPr id="1660934" name="Text Box 6">
            <a:extLst>
              <a:ext uri="{FF2B5EF4-FFF2-40B4-BE49-F238E27FC236}">
                <a16:creationId xmlns:a16="http://schemas.microsoft.com/office/drawing/2014/main" xmlns="" id="{F29710D1-FC34-4C39-890C-8C893E4637FA}"/>
              </a:ext>
            </a:extLst>
          </p:cNvPr>
          <p:cNvSpPr txBox="1">
            <a:spLocks noChangeArrowheads="1"/>
          </p:cNvSpPr>
          <p:nvPr/>
        </p:nvSpPr>
        <p:spPr bwMode="auto">
          <a:xfrm>
            <a:off x="1666876" y="3520323"/>
            <a:ext cx="8785225" cy="1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marL="457200" indent="-45720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eaLnBrk="1" hangingPunct="1">
              <a:spcBef>
                <a:spcPct val="0"/>
              </a:spcBef>
              <a:buClrTx/>
              <a:buSzTx/>
              <a:buFontTx/>
              <a:buNone/>
            </a:pPr>
            <a:r>
              <a:rPr lang="pt-BR" altLang="pt-BR" sz="2800"/>
              <a:t>- Requisição do Ministro da Justiça, que deve ser encaminhada ao chefe do MP, o qual poderá, desde logo, oferecer a denúncia ou requisitar diligências à polícia. </a:t>
            </a:r>
          </a:p>
        </p:txBody>
      </p:sp>
      <p:sp>
        <p:nvSpPr>
          <p:cNvPr id="5" name="Text Box 4">
            <a:extLst>
              <a:ext uri="{FF2B5EF4-FFF2-40B4-BE49-F238E27FC236}">
                <a16:creationId xmlns:a16="http://schemas.microsoft.com/office/drawing/2014/main" xmlns="" id="{1187E48E-BEB4-452E-A3AC-B458A6069321}"/>
              </a:ext>
            </a:extLst>
          </p:cNvPr>
          <p:cNvSpPr txBox="1">
            <a:spLocks noChangeArrowheads="1"/>
          </p:cNvSpPr>
          <p:nvPr/>
        </p:nvSpPr>
        <p:spPr bwMode="auto">
          <a:xfrm>
            <a:off x="1703389" y="342901"/>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eaLnBrk="1" hangingPunct="1">
              <a:spcBef>
                <a:spcPct val="0"/>
              </a:spcBef>
              <a:buClrTx/>
              <a:buSzTx/>
              <a:buFontTx/>
              <a:buNone/>
            </a:pPr>
            <a:r>
              <a:rPr lang="pt-BR" altLang="pt-BR" sz="2800" dirty="0">
                <a:solidFill>
                  <a:srgbClr val="FF0000"/>
                </a:solidFill>
              </a:rPr>
              <a:t>Formas de Instauração </a:t>
            </a:r>
          </a:p>
          <a:p>
            <a:pPr algn="r" eaLnBrk="1" hangingPunct="1">
              <a:spcBef>
                <a:spcPct val="0"/>
              </a:spcBef>
              <a:buClrTx/>
              <a:buSzTx/>
              <a:buFontTx/>
              <a:buNone/>
            </a:pPr>
            <a:r>
              <a:rPr lang="pt-BR" altLang="pt-BR" sz="2800" dirty="0">
                <a:solidFill>
                  <a:srgbClr val="FF0000"/>
                </a:solidFill>
              </a:rPr>
              <a:t>do Inquérito</a:t>
            </a:r>
            <a:r>
              <a:rPr lang="pt-BR" altLang="pt-BR" sz="2800" dirty="0"/>
              <a:t> </a:t>
            </a:r>
            <a:r>
              <a:rPr lang="pt-BR" altLang="pt-BR" sz="2800" dirty="0">
                <a:solidFill>
                  <a:srgbClr val="FF0000"/>
                </a:solidFill>
              </a:rPr>
              <a:t>Policial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0932"/>
                                        </p:tgtEl>
                                        <p:attrNameLst>
                                          <p:attrName>style.visibility</p:attrName>
                                        </p:attrNameLst>
                                      </p:cBhvr>
                                      <p:to>
                                        <p:strVal val="visible"/>
                                      </p:to>
                                    </p:set>
                                    <p:animEffect transition="in" filter="blinds(horizontal)">
                                      <p:cBhvr>
                                        <p:cTn id="7" dur="500"/>
                                        <p:tgtEl>
                                          <p:spTgt spid="1660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0933"/>
                                        </p:tgtEl>
                                        <p:attrNameLst>
                                          <p:attrName>style.visibility</p:attrName>
                                        </p:attrNameLst>
                                      </p:cBhvr>
                                      <p:to>
                                        <p:strVal val="visible"/>
                                      </p:to>
                                    </p:set>
                                    <p:animEffect transition="in" filter="blinds(horizontal)">
                                      <p:cBhvr>
                                        <p:cTn id="12" dur="500"/>
                                        <p:tgtEl>
                                          <p:spTgt spid="16609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60934"/>
                                        </p:tgtEl>
                                        <p:attrNameLst>
                                          <p:attrName>style.visibility</p:attrName>
                                        </p:attrNameLst>
                                      </p:cBhvr>
                                      <p:to>
                                        <p:strVal val="visible"/>
                                      </p:to>
                                    </p:set>
                                    <p:animEffect transition="in" filter="blinds(horizontal)">
                                      <p:cBhvr>
                                        <p:cTn id="17" dur="500"/>
                                        <p:tgtEl>
                                          <p:spTgt spid="16609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i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0932" grpId="0"/>
      <p:bldP spid="1660933" grpId="0"/>
      <p:bldP spid="166093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956" name="Text Box 4">
            <a:extLst>
              <a:ext uri="{FF2B5EF4-FFF2-40B4-BE49-F238E27FC236}">
                <a16:creationId xmlns:a16="http://schemas.microsoft.com/office/drawing/2014/main" xmlns="" id="{D5ED4B4B-9B76-4AC0-9D51-BB96AAEAA1A5}"/>
              </a:ext>
            </a:extLst>
          </p:cNvPr>
          <p:cNvSpPr txBox="1">
            <a:spLocks noChangeArrowheads="1"/>
          </p:cNvSpPr>
          <p:nvPr/>
        </p:nvSpPr>
        <p:spPr bwMode="auto">
          <a:xfrm>
            <a:off x="1703389" y="2335214"/>
            <a:ext cx="8785225"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pt-BR" altLang="pt-BR" sz="2800">
                <a:solidFill>
                  <a:srgbClr val="0000FF"/>
                </a:solidFill>
              </a:rPr>
              <a:t>c) Se a ação for </a:t>
            </a:r>
            <a:r>
              <a:rPr lang="pt-BR" altLang="pt-BR" sz="2800" b="1" u="sng">
                <a:solidFill>
                  <a:srgbClr val="0000FF"/>
                </a:solidFill>
              </a:rPr>
              <a:t>Privada</a:t>
            </a:r>
          </a:p>
        </p:txBody>
      </p:sp>
      <p:sp>
        <p:nvSpPr>
          <p:cNvPr id="1661957" name="Text Box 5">
            <a:extLst>
              <a:ext uri="{FF2B5EF4-FFF2-40B4-BE49-F238E27FC236}">
                <a16:creationId xmlns:a16="http://schemas.microsoft.com/office/drawing/2014/main" xmlns="" id="{FDA2BFD6-7140-416C-BDDD-E417AF2E48FB}"/>
              </a:ext>
            </a:extLst>
          </p:cNvPr>
          <p:cNvSpPr txBox="1">
            <a:spLocks noChangeArrowheads="1"/>
          </p:cNvSpPr>
          <p:nvPr/>
        </p:nvSpPr>
        <p:spPr bwMode="auto">
          <a:xfrm>
            <a:off x="1703389" y="3173414"/>
            <a:ext cx="8785225" cy="1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eaLnBrk="1" hangingPunct="1">
              <a:spcBef>
                <a:spcPct val="0"/>
              </a:spcBef>
              <a:buClrTx/>
              <a:buSzTx/>
              <a:buFontTx/>
              <a:buNone/>
            </a:pPr>
            <a:r>
              <a:rPr lang="pt-BR" altLang="pt-BR" sz="2800"/>
              <a:t>Requerimento do ofendido, de seu representante legal ou sucessores, conforme disposto no art. 5.º, § 5.º, do CPP c.c. os arts. 30 e 31 também do CPP.</a:t>
            </a:r>
          </a:p>
        </p:txBody>
      </p:sp>
      <p:sp>
        <p:nvSpPr>
          <p:cNvPr id="4" name="Text Box 4">
            <a:extLst>
              <a:ext uri="{FF2B5EF4-FFF2-40B4-BE49-F238E27FC236}">
                <a16:creationId xmlns:a16="http://schemas.microsoft.com/office/drawing/2014/main" xmlns="" id="{EA85E2CA-054B-4D78-A0A5-B619C8DFA432}"/>
              </a:ext>
            </a:extLst>
          </p:cNvPr>
          <p:cNvSpPr txBox="1">
            <a:spLocks noChangeArrowheads="1"/>
          </p:cNvSpPr>
          <p:nvPr/>
        </p:nvSpPr>
        <p:spPr bwMode="auto">
          <a:xfrm>
            <a:off x="1703389" y="303145"/>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eaLnBrk="1" hangingPunct="1">
              <a:spcBef>
                <a:spcPct val="0"/>
              </a:spcBef>
              <a:buClrTx/>
              <a:buSzTx/>
              <a:buFontTx/>
              <a:buNone/>
            </a:pPr>
            <a:r>
              <a:rPr lang="pt-BR" altLang="pt-BR" sz="2800" dirty="0">
                <a:solidFill>
                  <a:srgbClr val="FF0000"/>
                </a:solidFill>
              </a:rPr>
              <a:t>Formas de Instauração </a:t>
            </a:r>
          </a:p>
          <a:p>
            <a:pPr algn="r" eaLnBrk="1" hangingPunct="1">
              <a:spcBef>
                <a:spcPct val="0"/>
              </a:spcBef>
              <a:buClrTx/>
              <a:buSzTx/>
              <a:buFontTx/>
              <a:buNone/>
            </a:pPr>
            <a:r>
              <a:rPr lang="pt-BR" altLang="pt-BR" sz="2800" dirty="0">
                <a:solidFill>
                  <a:srgbClr val="FF0000"/>
                </a:solidFill>
              </a:rPr>
              <a:t>do Inquérito</a:t>
            </a:r>
            <a:r>
              <a:rPr lang="pt-BR" altLang="pt-BR" sz="2800" dirty="0"/>
              <a:t> </a:t>
            </a:r>
            <a:r>
              <a:rPr lang="pt-BR" altLang="pt-BR" sz="2800" dirty="0">
                <a:solidFill>
                  <a:srgbClr val="FF0000"/>
                </a:solidFill>
              </a:rPr>
              <a:t>Policial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1956"/>
                                        </p:tgtEl>
                                        <p:attrNameLst>
                                          <p:attrName>style.visibility</p:attrName>
                                        </p:attrNameLst>
                                      </p:cBhvr>
                                      <p:to>
                                        <p:strVal val="visible"/>
                                      </p:to>
                                    </p:set>
                                    <p:animEffect transition="in" filter="blinds(horizontal)">
                                      <p:cBhvr>
                                        <p:cTn id="7" dur="500"/>
                                        <p:tgtEl>
                                          <p:spTgt spid="1661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1957"/>
                                        </p:tgtEl>
                                        <p:attrNameLst>
                                          <p:attrName>style.visibility</p:attrName>
                                        </p:attrNameLst>
                                      </p:cBhvr>
                                      <p:to>
                                        <p:strVal val="visible"/>
                                      </p:to>
                                    </p:set>
                                    <p:animEffect transition="in" filter="blinds(horizontal)">
                                      <p:cBhvr>
                                        <p:cTn id="12" dur="500"/>
                                        <p:tgtEl>
                                          <p:spTgt spid="16619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1956" grpId="0"/>
      <p:bldP spid="1661957"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956" name="Text Box 4">
            <a:extLst>
              <a:ext uri="{FF2B5EF4-FFF2-40B4-BE49-F238E27FC236}">
                <a16:creationId xmlns:a16="http://schemas.microsoft.com/office/drawing/2014/main" xmlns="" id="{D5ED4B4B-9B76-4AC0-9D51-BB96AAEAA1A5}"/>
              </a:ext>
            </a:extLst>
          </p:cNvPr>
          <p:cNvSpPr txBox="1">
            <a:spLocks noChangeArrowheads="1"/>
          </p:cNvSpPr>
          <p:nvPr/>
        </p:nvSpPr>
        <p:spPr bwMode="auto">
          <a:xfrm>
            <a:off x="2127459" y="1544256"/>
            <a:ext cx="8785225" cy="217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a:spcBef>
                <a:spcPct val="0"/>
              </a:spcBef>
              <a:buClrTx/>
              <a:buSzTx/>
              <a:buNone/>
            </a:pPr>
            <a:r>
              <a:rPr lang="pt-BR" b="1" dirty="0"/>
              <a:t>Dos atos de investigação </a:t>
            </a:r>
          </a:p>
          <a:p>
            <a:pPr algn="ctr">
              <a:spcBef>
                <a:spcPct val="0"/>
              </a:spcBef>
              <a:buClrTx/>
              <a:buSzTx/>
              <a:buNone/>
            </a:pPr>
            <a:endParaRPr lang="pt-BR" b="1" dirty="0"/>
          </a:p>
          <a:p>
            <a:pPr algn="ctr">
              <a:spcBef>
                <a:spcPct val="0"/>
              </a:spcBef>
              <a:buClrTx/>
              <a:buSzTx/>
              <a:buNone/>
            </a:pPr>
            <a:r>
              <a:rPr lang="pt-BR" dirty="0"/>
              <a:t>Para o desenvolvimento da investigação, o Código de Processo Penal prevê diversas diligências que podem ser realizadas na sua fase instrutória</a:t>
            </a:r>
            <a:endParaRPr lang="pt-BR" altLang="pt-BR" sz="2800" b="1" u="sng" dirty="0">
              <a:solidFill>
                <a:srgbClr val="0000FF"/>
              </a:solidFill>
            </a:endParaRPr>
          </a:p>
        </p:txBody>
      </p:sp>
    </p:spTree>
    <p:extLst>
      <p:ext uri="{BB962C8B-B14F-4D97-AF65-F5344CB8AC3E}">
        <p14:creationId xmlns:p14="http://schemas.microsoft.com/office/powerpoint/2010/main" val="24729107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1956"/>
                                        </p:tgtEl>
                                        <p:attrNameLst>
                                          <p:attrName>style.visibility</p:attrName>
                                        </p:attrNameLst>
                                      </p:cBhvr>
                                      <p:to>
                                        <p:strVal val="visible"/>
                                      </p:to>
                                    </p:set>
                                    <p:animEffect transition="in" filter="blinds(horizontal)">
                                      <p:cBhvr>
                                        <p:cTn id="7" dur="500"/>
                                        <p:tgtEl>
                                          <p:spTgt spid="1661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19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956" name="Text Box 4">
            <a:extLst>
              <a:ext uri="{FF2B5EF4-FFF2-40B4-BE49-F238E27FC236}">
                <a16:creationId xmlns:a16="http://schemas.microsoft.com/office/drawing/2014/main" xmlns="" id="{D5ED4B4B-9B76-4AC0-9D51-BB96AAEAA1A5}"/>
              </a:ext>
            </a:extLst>
          </p:cNvPr>
          <p:cNvSpPr txBox="1">
            <a:spLocks noChangeArrowheads="1"/>
          </p:cNvSpPr>
          <p:nvPr/>
        </p:nvSpPr>
        <p:spPr bwMode="auto">
          <a:xfrm>
            <a:off x="573399" y="1564233"/>
            <a:ext cx="11045202" cy="325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r>
              <a:rPr lang="pt-BR" dirty="0"/>
              <a:t> exame do local de crime;</a:t>
            </a:r>
          </a:p>
          <a:p>
            <a:pPr>
              <a:buNone/>
            </a:pPr>
            <a:endParaRPr lang="pt-BR" dirty="0"/>
          </a:p>
          <a:p>
            <a:r>
              <a:rPr lang="pt-BR" dirty="0"/>
              <a:t> apreensão de provas destinadas ao esclarecimentos do fato e suas circunstâncias;</a:t>
            </a:r>
          </a:p>
          <a:p>
            <a:pPr>
              <a:buNone/>
            </a:pPr>
            <a:endParaRPr lang="pt-BR" dirty="0"/>
          </a:p>
          <a:p>
            <a:r>
              <a:rPr lang="pt-BR" dirty="0"/>
              <a:t> oitiva do ofendido, testemunhas e indiciado;</a:t>
            </a:r>
          </a:p>
          <a:p>
            <a:endParaRPr lang="pt-BR" dirty="0"/>
          </a:p>
        </p:txBody>
      </p:sp>
      <p:sp>
        <p:nvSpPr>
          <p:cNvPr id="5" name="Text Box 4">
            <a:extLst>
              <a:ext uri="{FF2B5EF4-FFF2-40B4-BE49-F238E27FC236}">
                <a16:creationId xmlns:a16="http://schemas.microsoft.com/office/drawing/2014/main" xmlns="" id="{DEADF8B8-D875-4521-8C1A-8EE864C03174}"/>
              </a:ext>
            </a:extLst>
          </p:cNvPr>
          <p:cNvSpPr txBox="1">
            <a:spLocks noChangeArrowheads="1"/>
          </p:cNvSpPr>
          <p:nvPr/>
        </p:nvSpPr>
        <p:spPr bwMode="auto">
          <a:xfrm>
            <a:off x="1703389" y="303145"/>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a:spcBef>
                <a:spcPct val="0"/>
              </a:spcBef>
              <a:buClrTx/>
              <a:buSzTx/>
              <a:buNone/>
            </a:pPr>
            <a:r>
              <a:rPr lang="pt-BR" sz="2800" dirty="0"/>
              <a:t>As diligências ordinárias estão previstas nos artigos 6° e 7° do CPP</a:t>
            </a:r>
            <a:endParaRPr lang="pt-BR" altLang="pt-BR" sz="2800" dirty="0">
              <a:solidFill>
                <a:srgbClr val="FF0000"/>
              </a:solidFill>
            </a:endParaRPr>
          </a:p>
        </p:txBody>
      </p:sp>
    </p:spTree>
    <p:extLst>
      <p:ext uri="{BB962C8B-B14F-4D97-AF65-F5344CB8AC3E}">
        <p14:creationId xmlns:p14="http://schemas.microsoft.com/office/powerpoint/2010/main" val="2555417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1956"/>
                                        </p:tgtEl>
                                        <p:attrNameLst>
                                          <p:attrName>style.visibility</p:attrName>
                                        </p:attrNameLst>
                                      </p:cBhvr>
                                      <p:to>
                                        <p:strVal val="visible"/>
                                      </p:to>
                                    </p:set>
                                    <p:animEffect transition="in" filter="blinds(horizontal)">
                                      <p:cBhvr>
                                        <p:cTn id="7" dur="500"/>
                                        <p:tgtEl>
                                          <p:spTgt spid="166195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1956"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956" name="Text Box 4">
            <a:extLst>
              <a:ext uri="{FF2B5EF4-FFF2-40B4-BE49-F238E27FC236}">
                <a16:creationId xmlns:a16="http://schemas.microsoft.com/office/drawing/2014/main" xmlns="" id="{D5ED4B4B-9B76-4AC0-9D51-BB96AAEAA1A5}"/>
              </a:ext>
            </a:extLst>
          </p:cNvPr>
          <p:cNvSpPr txBox="1">
            <a:spLocks noChangeArrowheads="1"/>
          </p:cNvSpPr>
          <p:nvPr/>
        </p:nvSpPr>
        <p:spPr bwMode="auto">
          <a:xfrm>
            <a:off x="573399" y="1564233"/>
            <a:ext cx="11045202" cy="372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r>
              <a:rPr lang="pt-BR" dirty="0"/>
              <a:t> reconhecimento de pessoas e coisas;</a:t>
            </a:r>
          </a:p>
          <a:p>
            <a:pPr>
              <a:buNone/>
            </a:pPr>
            <a:endParaRPr lang="pt-BR" dirty="0"/>
          </a:p>
          <a:p>
            <a:r>
              <a:rPr lang="pt-BR" dirty="0"/>
              <a:t> acareações;</a:t>
            </a:r>
          </a:p>
          <a:p>
            <a:pPr>
              <a:buNone/>
            </a:pPr>
            <a:endParaRPr lang="pt-BR" dirty="0"/>
          </a:p>
          <a:p>
            <a:r>
              <a:rPr lang="pt-BR" dirty="0"/>
              <a:t> exame de corpo de delito e outras perícias;</a:t>
            </a:r>
          </a:p>
          <a:p>
            <a:pPr>
              <a:buNone/>
            </a:pPr>
            <a:endParaRPr lang="pt-BR" dirty="0"/>
          </a:p>
          <a:p>
            <a:r>
              <a:rPr lang="pt-BR" dirty="0"/>
              <a:t> identificação do indiciado pelo processo datiloscópico, se possível, com a juntada da folha de antecedentes;</a:t>
            </a:r>
          </a:p>
        </p:txBody>
      </p:sp>
      <p:sp>
        <p:nvSpPr>
          <p:cNvPr id="5" name="Text Box 4">
            <a:extLst>
              <a:ext uri="{FF2B5EF4-FFF2-40B4-BE49-F238E27FC236}">
                <a16:creationId xmlns:a16="http://schemas.microsoft.com/office/drawing/2014/main" xmlns="" id="{DEADF8B8-D875-4521-8C1A-8EE864C03174}"/>
              </a:ext>
            </a:extLst>
          </p:cNvPr>
          <p:cNvSpPr txBox="1">
            <a:spLocks noChangeArrowheads="1"/>
          </p:cNvSpPr>
          <p:nvPr/>
        </p:nvSpPr>
        <p:spPr bwMode="auto">
          <a:xfrm>
            <a:off x="1703389" y="303145"/>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a:spcBef>
                <a:spcPct val="0"/>
              </a:spcBef>
              <a:buClrTx/>
              <a:buSzTx/>
              <a:buNone/>
            </a:pPr>
            <a:r>
              <a:rPr lang="pt-BR" sz="2800" dirty="0"/>
              <a:t>As diligências ordinárias estão previstas nos artigos 6° e 7° do CPP</a:t>
            </a:r>
            <a:endParaRPr lang="pt-BR" altLang="pt-BR" sz="2800" dirty="0">
              <a:solidFill>
                <a:srgbClr val="FF0000"/>
              </a:solidFill>
            </a:endParaRPr>
          </a:p>
        </p:txBody>
      </p:sp>
    </p:spTree>
    <p:extLst>
      <p:ext uri="{BB962C8B-B14F-4D97-AF65-F5344CB8AC3E}">
        <p14:creationId xmlns:p14="http://schemas.microsoft.com/office/powerpoint/2010/main" val="1822997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1956"/>
                                        </p:tgtEl>
                                        <p:attrNameLst>
                                          <p:attrName>style.visibility</p:attrName>
                                        </p:attrNameLst>
                                      </p:cBhvr>
                                      <p:to>
                                        <p:strVal val="visible"/>
                                      </p:to>
                                    </p:set>
                                    <p:animEffect transition="in" filter="blinds(horizontal)">
                                      <p:cBhvr>
                                        <p:cTn id="7" dur="500"/>
                                        <p:tgtEl>
                                          <p:spTgt spid="166195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1956"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956" name="Text Box 4">
            <a:extLst>
              <a:ext uri="{FF2B5EF4-FFF2-40B4-BE49-F238E27FC236}">
                <a16:creationId xmlns:a16="http://schemas.microsoft.com/office/drawing/2014/main" xmlns="" id="{D5ED4B4B-9B76-4AC0-9D51-BB96AAEAA1A5}"/>
              </a:ext>
            </a:extLst>
          </p:cNvPr>
          <p:cNvSpPr txBox="1">
            <a:spLocks noChangeArrowheads="1"/>
          </p:cNvSpPr>
          <p:nvPr/>
        </p:nvSpPr>
        <p:spPr bwMode="auto">
          <a:xfrm>
            <a:off x="324678" y="1706694"/>
            <a:ext cx="11542643" cy="388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a:r>
              <a:rPr lang="pt-BR" dirty="0"/>
              <a:t> questionário de vida pregressa do indiciado, sob o ponto de vista individual, familiar e social, sua condição econômica, sua atitude e estado de ânimo antes e depois do crime e durante ele, e quaisquer outros elementos que contribuírem para a apreciação do seu temperamento e caráter; obtenção de informações sobre a existência de filhos, respectivas idades e se possuem alguma deficiência e o nome e o contato de eventual responsável pelos cuidados dos filhos, indicado pela pessoa presa;</a:t>
            </a:r>
          </a:p>
          <a:p>
            <a:pPr algn="just"/>
            <a:endParaRPr lang="pt-BR" dirty="0"/>
          </a:p>
        </p:txBody>
      </p:sp>
      <p:sp>
        <p:nvSpPr>
          <p:cNvPr id="3" name="Text Box 4">
            <a:extLst>
              <a:ext uri="{FF2B5EF4-FFF2-40B4-BE49-F238E27FC236}">
                <a16:creationId xmlns:a16="http://schemas.microsoft.com/office/drawing/2014/main" xmlns="" id="{7F3ACDEF-D26A-4CD3-8922-5115B494E5EA}"/>
              </a:ext>
            </a:extLst>
          </p:cNvPr>
          <p:cNvSpPr txBox="1">
            <a:spLocks noChangeArrowheads="1"/>
          </p:cNvSpPr>
          <p:nvPr/>
        </p:nvSpPr>
        <p:spPr bwMode="auto">
          <a:xfrm>
            <a:off x="1703389" y="303145"/>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a:spcBef>
                <a:spcPct val="0"/>
              </a:spcBef>
              <a:buClrTx/>
              <a:buSzTx/>
              <a:buNone/>
            </a:pPr>
            <a:r>
              <a:rPr lang="pt-BR" sz="2800" dirty="0"/>
              <a:t>As diligências ordinárias estão previstas nos artigos 6° e 7° do CPP</a:t>
            </a:r>
            <a:endParaRPr lang="pt-BR" altLang="pt-BR" sz="2800" dirty="0">
              <a:solidFill>
                <a:srgbClr val="FF0000"/>
              </a:solidFill>
            </a:endParaRPr>
          </a:p>
        </p:txBody>
      </p:sp>
    </p:spTree>
    <p:extLst>
      <p:ext uri="{BB962C8B-B14F-4D97-AF65-F5344CB8AC3E}">
        <p14:creationId xmlns:p14="http://schemas.microsoft.com/office/powerpoint/2010/main" val="2162466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1956"/>
                                        </p:tgtEl>
                                        <p:attrNameLst>
                                          <p:attrName>style.visibility</p:attrName>
                                        </p:attrNameLst>
                                      </p:cBhvr>
                                      <p:to>
                                        <p:strVal val="visible"/>
                                      </p:to>
                                    </p:set>
                                    <p:animEffect transition="in" filter="blinds(horizontal)">
                                      <p:cBhvr>
                                        <p:cTn id="7" dur="500"/>
                                        <p:tgtEl>
                                          <p:spTgt spid="166195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1956"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956" name="Text Box 4">
            <a:extLst>
              <a:ext uri="{FF2B5EF4-FFF2-40B4-BE49-F238E27FC236}">
                <a16:creationId xmlns:a16="http://schemas.microsoft.com/office/drawing/2014/main" xmlns="" id="{D5ED4B4B-9B76-4AC0-9D51-BB96AAEAA1A5}"/>
              </a:ext>
            </a:extLst>
          </p:cNvPr>
          <p:cNvSpPr txBox="1">
            <a:spLocks noChangeArrowheads="1"/>
          </p:cNvSpPr>
          <p:nvPr/>
        </p:nvSpPr>
        <p:spPr bwMode="auto">
          <a:xfrm>
            <a:off x="324678" y="2263285"/>
            <a:ext cx="11542643"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just"/>
            <a:r>
              <a:rPr lang="pt-BR" dirty="0"/>
              <a:t> reprodução simulada dos fatos, desde que esta não contrarie a moralidade ou a ordem pública.</a:t>
            </a:r>
          </a:p>
        </p:txBody>
      </p:sp>
      <p:sp>
        <p:nvSpPr>
          <p:cNvPr id="3" name="Text Box 4">
            <a:extLst>
              <a:ext uri="{FF2B5EF4-FFF2-40B4-BE49-F238E27FC236}">
                <a16:creationId xmlns:a16="http://schemas.microsoft.com/office/drawing/2014/main" xmlns="" id="{7F3ACDEF-D26A-4CD3-8922-5115B494E5EA}"/>
              </a:ext>
            </a:extLst>
          </p:cNvPr>
          <p:cNvSpPr txBox="1">
            <a:spLocks noChangeArrowheads="1"/>
          </p:cNvSpPr>
          <p:nvPr/>
        </p:nvSpPr>
        <p:spPr bwMode="auto">
          <a:xfrm>
            <a:off x="1703389" y="303145"/>
            <a:ext cx="8785225"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a:spcBef>
                <a:spcPct val="0"/>
              </a:spcBef>
              <a:buClrTx/>
              <a:buSzTx/>
              <a:buNone/>
            </a:pPr>
            <a:r>
              <a:rPr lang="pt-BR" sz="2800" dirty="0"/>
              <a:t>As diligências ordinárias estão previstas nos artigos 6° e 7° do CPP</a:t>
            </a:r>
            <a:endParaRPr lang="pt-BR" altLang="pt-BR" sz="2800" dirty="0">
              <a:solidFill>
                <a:srgbClr val="FF0000"/>
              </a:solidFill>
            </a:endParaRPr>
          </a:p>
        </p:txBody>
      </p:sp>
    </p:spTree>
    <p:extLst>
      <p:ext uri="{BB962C8B-B14F-4D97-AF65-F5344CB8AC3E}">
        <p14:creationId xmlns:p14="http://schemas.microsoft.com/office/powerpoint/2010/main" val="3579480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1956"/>
                                        </p:tgtEl>
                                        <p:attrNameLst>
                                          <p:attrName>style.visibility</p:attrName>
                                        </p:attrNameLst>
                                      </p:cBhvr>
                                      <p:to>
                                        <p:strVal val="visible"/>
                                      </p:to>
                                    </p:set>
                                    <p:animEffect transition="in" filter="blinds(horizontal)">
                                      <p:cBhvr>
                                        <p:cTn id="7" dur="500"/>
                                        <p:tgtEl>
                                          <p:spTgt spid="166195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1956"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609600" y="274637"/>
            <a:ext cx="10972800" cy="1660179"/>
          </a:xfrm>
        </p:spPr>
        <p:txBody>
          <a:bodyPr/>
          <a:lstStyle/>
          <a:p>
            <a:pPr eaLnBrk="1" fontAlgn="auto" hangingPunct="1">
              <a:spcAft>
                <a:spcPts val="0"/>
              </a:spcAft>
              <a:defRPr/>
            </a:pPr>
            <a:r>
              <a:rPr lang="pt-BR" dirty="0"/>
              <a:t>No local do crime: </a:t>
            </a:r>
            <a:br>
              <a:rPr lang="pt-BR" dirty="0"/>
            </a:br>
            <a:r>
              <a:rPr dirty="0" err="1"/>
              <a:t>Importante</a:t>
            </a:r>
            <a:r>
              <a:rPr dirty="0"/>
              <a:t>!</a:t>
            </a:r>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p:txBody>
          <a:bodyPr/>
          <a:lstStyle/>
          <a:p>
            <a:pPr eaLnBrk="1" hangingPunct="1"/>
            <a:endParaRPr lang="pt-BR" altLang="pt-BR" dirty="0"/>
          </a:p>
          <a:p>
            <a:pPr algn="ctr" eaLnBrk="1" hangingPunct="1">
              <a:buFont typeface="Wingdings 2" panose="05020102010507070707" pitchFamily="18" charset="2"/>
              <a:buNone/>
            </a:pPr>
            <a:endParaRPr lang="pt-BR" altLang="pt-BR" sz="4000" dirty="0"/>
          </a:p>
          <a:p>
            <a:pPr algn="ctr" eaLnBrk="1" hangingPunct="1">
              <a:buFont typeface="Wingdings 2" panose="05020102010507070707" pitchFamily="18" charset="2"/>
              <a:buNone/>
            </a:pPr>
            <a:r>
              <a:rPr lang="pt-BR" altLang="pt-BR" sz="4000" dirty="0"/>
              <a:t>“A ausência de evidência </a:t>
            </a:r>
          </a:p>
          <a:p>
            <a:pPr algn="ctr" eaLnBrk="1" hangingPunct="1">
              <a:buFont typeface="Wingdings 2" panose="05020102010507070707" pitchFamily="18" charset="2"/>
              <a:buNone/>
            </a:pPr>
            <a:r>
              <a:rPr lang="pt-BR" altLang="pt-BR" sz="4000" dirty="0"/>
              <a:t>não é evidência da ausência.”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609600" y="234880"/>
            <a:ext cx="10972800" cy="944563"/>
          </a:xfrm>
        </p:spPr>
        <p:txBody>
          <a:bodyPr/>
          <a:lstStyle/>
          <a:p>
            <a:pPr algn="l" eaLnBrk="1" fontAlgn="auto" hangingPunct="1">
              <a:spcAft>
                <a:spcPts val="0"/>
              </a:spcAft>
              <a:defRPr/>
            </a:pPr>
            <a:r>
              <a:rPr lang="pt-BR" dirty="0"/>
              <a:t>No local do crime</a:t>
            </a:r>
            <a:endParaRPr dirty="0"/>
          </a:p>
        </p:txBody>
      </p:sp>
      <p:sp>
        <p:nvSpPr>
          <p:cNvPr id="5" name="Title 1">
            <a:extLst>
              <a:ext uri="{FF2B5EF4-FFF2-40B4-BE49-F238E27FC236}">
                <a16:creationId xmlns:a16="http://schemas.microsoft.com/office/drawing/2014/main" xmlns="" id="{3725EABE-183F-48F2-ACCD-12597E8E1D36}"/>
              </a:ext>
            </a:extLst>
          </p:cNvPr>
          <p:cNvSpPr txBox="1">
            <a:spLocks/>
          </p:cNvSpPr>
          <p:nvPr/>
        </p:nvSpPr>
        <p:spPr bwMode="auto">
          <a:xfrm>
            <a:off x="125896" y="1526158"/>
            <a:ext cx="8229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eaLnBrk="1" fontAlgn="auto" hangingPunct="1">
              <a:spcAft>
                <a:spcPts val="0"/>
              </a:spcAft>
              <a:defRPr/>
            </a:pPr>
            <a:r>
              <a:rPr lang="pt-BR" dirty="0"/>
              <a:t>Análise de caso: Isabella </a:t>
            </a:r>
            <a:r>
              <a:rPr lang="pt-BR" dirty="0" err="1"/>
              <a:t>Nardoni</a:t>
            </a:r>
            <a:endParaRPr lang="pt-BR" dirty="0"/>
          </a:p>
        </p:txBody>
      </p:sp>
      <p:sp>
        <p:nvSpPr>
          <p:cNvPr id="6" name="Retângulo 5">
            <a:extLst>
              <a:ext uri="{FF2B5EF4-FFF2-40B4-BE49-F238E27FC236}">
                <a16:creationId xmlns:a16="http://schemas.microsoft.com/office/drawing/2014/main" xmlns="" id="{4FDBDE42-D039-4977-8EAC-865B9C5F1654}"/>
              </a:ext>
            </a:extLst>
          </p:cNvPr>
          <p:cNvSpPr/>
          <p:nvPr/>
        </p:nvSpPr>
        <p:spPr>
          <a:xfrm>
            <a:off x="457200" y="2450652"/>
            <a:ext cx="8001000" cy="830263"/>
          </a:xfrm>
          <a:prstGeom prst="rect">
            <a:avLst/>
          </a:prstGeom>
        </p:spPr>
        <p:txBody>
          <a:bodyPr>
            <a:spAutoFit/>
          </a:bodyPr>
          <a:lstStyle/>
          <a:p>
            <a:pPr eaLnBrk="1" hangingPunct="1">
              <a:defRPr/>
            </a:pPr>
            <a:r>
              <a:rPr lang="pt-BR" sz="2400" dirty="0">
                <a:latin typeface="+mn-lt"/>
                <a:cs typeface="+mn-cs"/>
              </a:rPr>
              <a:t>Era a única peça de molho em um monte de roupa suja embaixo do tanque.</a:t>
            </a:r>
            <a:endParaRPr lang="en-US" sz="2400" b="1" dirty="0">
              <a:solidFill>
                <a:srgbClr val="FF0000"/>
              </a:solidFill>
              <a:effectLst>
                <a:outerShdw blurRad="38100" dist="38100" dir="2700000" algn="tl">
                  <a:srgbClr val="000000">
                    <a:alpha val="43137"/>
                  </a:srgbClr>
                </a:outerShdw>
              </a:effectLst>
              <a:latin typeface="+mn-lt"/>
              <a:cs typeface="+mn-cs"/>
            </a:endParaRPr>
          </a:p>
        </p:txBody>
      </p:sp>
      <p:pic>
        <p:nvPicPr>
          <p:cNvPr id="7" name="Picture 3">
            <a:extLst>
              <a:ext uri="{FF2B5EF4-FFF2-40B4-BE49-F238E27FC236}">
                <a16:creationId xmlns:a16="http://schemas.microsoft.com/office/drawing/2014/main" xmlns="" id="{2597A01D-9CA6-41AD-BD18-9EE2F2802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429000"/>
            <a:ext cx="6738937"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xmlns="" id="{5614825D-C272-4DC6-9686-C8067D6BAF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9553575" y="1628775"/>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xmlns="" id="{43D234C3-F76F-45D9-9237-3FF4FB8407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9561236" y="4829175"/>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0567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609600" y="234880"/>
            <a:ext cx="10972800" cy="944563"/>
          </a:xfrm>
        </p:spPr>
        <p:txBody>
          <a:bodyPr/>
          <a:lstStyle/>
          <a:p>
            <a:pPr algn="l" eaLnBrk="1" fontAlgn="auto" hangingPunct="1">
              <a:spcAft>
                <a:spcPts val="0"/>
              </a:spcAft>
              <a:defRPr/>
            </a:pPr>
            <a:r>
              <a:rPr lang="pt-BR" dirty="0"/>
              <a:t>No local do crime</a:t>
            </a:r>
            <a:endParaRPr dirty="0"/>
          </a:p>
        </p:txBody>
      </p:sp>
      <p:pic>
        <p:nvPicPr>
          <p:cNvPr id="8" name="Picture 2">
            <a:extLst>
              <a:ext uri="{FF2B5EF4-FFF2-40B4-BE49-F238E27FC236}">
                <a16:creationId xmlns:a16="http://schemas.microsoft.com/office/drawing/2014/main" xmlns="" id="{17493196-84B3-43C1-94BD-963C6B464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217" y="1299542"/>
            <a:ext cx="7691438"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xmlns="" id="{818C9481-16B7-4651-B951-37A7C8F46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9553575" y="1628775"/>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xmlns="" id="{C9241E98-F380-40D3-BE6B-7644747B03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9561236" y="4829175"/>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0479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609600" y="234880"/>
            <a:ext cx="10972800" cy="944563"/>
          </a:xfrm>
        </p:spPr>
        <p:txBody>
          <a:bodyPr/>
          <a:lstStyle/>
          <a:p>
            <a:pPr algn="l" eaLnBrk="1" fontAlgn="auto" hangingPunct="1">
              <a:spcAft>
                <a:spcPts val="0"/>
              </a:spcAft>
              <a:defRPr/>
            </a:pPr>
            <a:r>
              <a:rPr lang="pt-BR" dirty="0"/>
              <a:t>No local do crime</a:t>
            </a:r>
            <a:endParaRPr dirty="0"/>
          </a:p>
        </p:txBody>
      </p:sp>
      <p:pic>
        <p:nvPicPr>
          <p:cNvPr id="9" name="Picture 3">
            <a:extLst>
              <a:ext uri="{FF2B5EF4-FFF2-40B4-BE49-F238E27FC236}">
                <a16:creationId xmlns:a16="http://schemas.microsoft.com/office/drawing/2014/main" xmlns="" id="{818C9481-16B7-4651-B951-37A7C8F46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553575" y="1628775"/>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xmlns="" id="{C9241E98-F380-40D3-BE6B-7644747B03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561236" y="4829175"/>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a:extLst>
              <a:ext uri="{FF2B5EF4-FFF2-40B4-BE49-F238E27FC236}">
                <a16:creationId xmlns:a16="http://schemas.microsoft.com/office/drawing/2014/main" xmlns="" id="{0F7E84A6-3DA6-4423-A464-32DC280C2B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617" y="1128930"/>
            <a:ext cx="4293704" cy="56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142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789043"/>
            <a:ext cx="10972800" cy="4207738"/>
          </a:xfrm>
        </p:spPr>
        <p:txBody>
          <a:bodyPr/>
          <a:lstStyle/>
          <a:p>
            <a:pPr algn="just"/>
            <a:r>
              <a:rPr lang="pt-BR" sz="2800" dirty="0"/>
              <a:t>o advogado poderá examinar, ainda que sem procuração, autos de flagrante e de investigação de qualquer natureza, em qualquer instituição responsável pela apuração de infrações penais, ou seja, o acesso não se limita a inquérito policial, no âmbito de uma repartição policial.</a:t>
            </a:r>
          </a:p>
          <a:p>
            <a:pPr marL="0" indent="0" algn="just">
              <a:buNone/>
            </a:pPr>
            <a:endParaRPr lang="pt-BR" sz="2800" dirty="0"/>
          </a:p>
        </p:txBody>
      </p:sp>
    </p:spTree>
    <p:extLst>
      <p:ext uri="{BB962C8B-B14F-4D97-AF65-F5344CB8AC3E}">
        <p14:creationId xmlns:p14="http://schemas.microsoft.com/office/powerpoint/2010/main" val="9543049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470819"/>
            <a:ext cx="10972800" cy="2928904"/>
          </a:xfrm>
        </p:spPr>
        <p:txBody>
          <a:bodyPr/>
          <a:lstStyle/>
          <a:p>
            <a:pPr marL="0" indent="0" algn="just">
              <a:buNone/>
            </a:pPr>
            <a:endParaRPr lang="pt-BR" sz="2800" dirty="0"/>
          </a:p>
          <a:p>
            <a:pPr algn="just"/>
            <a:r>
              <a:rPr lang="pt-BR" sz="2800" dirty="0"/>
              <a:t>a procuração somente será exigida na hipóteses de os autos estarem sujeitos a sigilo;</a:t>
            </a:r>
          </a:p>
        </p:txBody>
      </p:sp>
    </p:spTree>
    <p:extLst>
      <p:ext uri="{BB962C8B-B14F-4D97-AF65-F5344CB8AC3E}">
        <p14:creationId xmlns:p14="http://schemas.microsoft.com/office/powerpoint/2010/main" val="241370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2001078"/>
            <a:ext cx="10972800" cy="3690903"/>
          </a:xfrm>
        </p:spPr>
        <p:txBody>
          <a:bodyPr/>
          <a:lstStyle/>
          <a:p>
            <a:pPr algn="just"/>
            <a:r>
              <a:rPr lang="pt-BR" sz="2800" dirty="0"/>
              <a:t>pode o advogado ter acesso aos autos findos ou em andamento, ainda que não disponíveis em cartório, ou seja, mesmo que os autos estejam conclusos a autoridade policial.</a:t>
            </a:r>
          </a:p>
          <a:p>
            <a:pPr marL="0" indent="0" algn="just">
              <a:buNone/>
            </a:pPr>
            <a:endParaRPr lang="pt-BR" sz="2800" dirty="0"/>
          </a:p>
        </p:txBody>
      </p:sp>
    </p:spTree>
    <p:extLst>
      <p:ext uri="{BB962C8B-B14F-4D97-AF65-F5344CB8AC3E}">
        <p14:creationId xmlns:p14="http://schemas.microsoft.com/office/powerpoint/2010/main" val="8322748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404730"/>
            <a:ext cx="10972800" cy="4287251"/>
          </a:xfrm>
        </p:spPr>
        <p:txBody>
          <a:bodyPr/>
          <a:lstStyle/>
          <a:p>
            <a:pPr marL="0" indent="0" algn="just">
              <a:buNone/>
            </a:pPr>
            <a:endParaRPr lang="pt-BR" sz="2800" dirty="0"/>
          </a:p>
          <a:p>
            <a:pPr algn="just"/>
            <a:r>
              <a:rPr lang="pt-BR" sz="2800" dirty="0"/>
              <a:t>o acesso do advogado é garantido até mesmo se houver diligência em andamento, sem que esteja documentada nos autos, exceto quando houver risco de comprometimento da eficiência, da eficácia ou da finalidade das diligências;</a:t>
            </a:r>
          </a:p>
        </p:txBody>
      </p:sp>
    </p:spTree>
    <p:extLst>
      <p:ext uri="{BB962C8B-B14F-4D97-AF65-F5344CB8AC3E}">
        <p14:creationId xmlns:p14="http://schemas.microsoft.com/office/powerpoint/2010/main" val="11417389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934817"/>
            <a:ext cx="10972800" cy="3757164"/>
          </a:xfrm>
        </p:spPr>
        <p:txBody>
          <a:bodyPr/>
          <a:lstStyle/>
          <a:p>
            <a:pPr algn="just"/>
            <a:r>
              <a:rPr lang="pt-BR" sz="2800" dirty="0"/>
              <a:t>é permitida a extração de cópias, em meio físico ou digital, podendo o advogado usar aparelhos eletrônicos para isso, como por exemplo um </a:t>
            </a:r>
            <a:r>
              <a:rPr lang="pt-BR" sz="2800" i="1" dirty="0"/>
              <a:t>smartphone</a:t>
            </a:r>
            <a:r>
              <a:rPr lang="pt-BR" sz="2800" dirty="0"/>
              <a:t>. Também são permitidos apontamentos sobre o que consta nos autos da investigação criminal;</a:t>
            </a:r>
          </a:p>
        </p:txBody>
      </p:sp>
    </p:spTree>
    <p:extLst>
      <p:ext uri="{BB962C8B-B14F-4D97-AF65-F5344CB8AC3E}">
        <p14:creationId xmlns:p14="http://schemas.microsoft.com/office/powerpoint/2010/main" val="27829508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696278"/>
            <a:ext cx="10972800" cy="3995703"/>
          </a:xfrm>
        </p:spPr>
        <p:txBody>
          <a:bodyPr/>
          <a:lstStyle/>
          <a:p>
            <a:pPr algn="just"/>
            <a:r>
              <a:rPr lang="pt-BR" sz="2800" dirty="0"/>
              <a:t>se o acesso aos autos não for assegurado, no todo ou em parte, ou ainda quando forem retiradas peças já encartadas anteriormente aos autos, com o intuito de prejudicar o direito de defesa, o funcionário público com atribuição para tanto será responsabilizado, no plano administrativo e no aspecto penal, por abuso de autoridade (art. 7º, XXI, §12º do EOAB);</a:t>
            </a:r>
          </a:p>
          <a:p>
            <a:pPr algn="just"/>
            <a:endParaRPr lang="pt-BR" sz="2800" dirty="0"/>
          </a:p>
        </p:txBody>
      </p:sp>
    </p:spTree>
    <p:extLst>
      <p:ext uri="{BB962C8B-B14F-4D97-AF65-F5344CB8AC3E}">
        <p14:creationId xmlns:p14="http://schemas.microsoft.com/office/powerpoint/2010/main" val="11639155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643270"/>
            <a:ext cx="10972800" cy="4048711"/>
          </a:xfrm>
        </p:spPr>
        <p:txBody>
          <a:bodyPr/>
          <a:lstStyle/>
          <a:p>
            <a:pPr algn="just"/>
            <a:endParaRPr lang="pt-BR" sz="2800" dirty="0"/>
          </a:p>
          <a:p>
            <a:pPr algn="just"/>
            <a:r>
              <a:rPr lang="pt-BR" sz="2800" dirty="0"/>
              <a:t>a assistência de investigados no decorrer do inquérito policial passa a ser </a:t>
            </a:r>
            <a:r>
              <a:rPr lang="pt-BR" sz="2800" i="1" dirty="0"/>
              <a:t>obrigatória</a:t>
            </a:r>
            <a:r>
              <a:rPr lang="pt-BR" sz="2800" dirty="0"/>
              <a:t> em atos de interrogatórios e depoimentos. A ausência de assistência técnica nesses casos acarretará nulidade absoluta;</a:t>
            </a:r>
          </a:p>
        </p:txBody>
      </p:sp>
    </p:spTree>
    <p:extLst>
      <p:ext uri="{BB962C8B-B14F-4D97-AF65-F5344CB8AC3E}">
        <p14:creationId xmlns:p14="http://schemas.microsoft.com/office/powerpoint/2010/main" val="26082228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algn="l" eaLnBrk="1" fontAlgn="auto" hangingPunct="1">
              <a:spcAft>
                <a:spcPts val="0"/>
              </a:spcAft>
              <a:defRPr/>
            </a:pPr>
            <a:r>
              <a:rPr lang="pt-BR" sz="3600" b="1" dirty="0"/>
              <a:t>Oitivas de Testemunhas</a:t>
            </a:r>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503583" y="1152940"/>
            <a:ext cx="10972800" cy="4717773"/>
          </a:xfrm>
          <a:solidFill>
            <a:schemeClr val="bg1"/>
          </a:solidFill>
        </p:spPr>
        <p:txBody>
          <a:bodyPr/>
          <a:lstStyle/>
          <a:p>
            <a:pPr marL="0" indent="0" algn="just">
              <a:buNone/>
            </a:pPr>
            <a:r>
              <a:rPr lang="pt-BR" sz="2400" dirty="0"/>
              <a:t>São ouvidas as pessoas envolvidas. Caso não haja impedimento legal (</a:t>
            </a:r>
            <a:r>
              <a:rPr lang="pt-BR" sz="2400" dirty="0" err="1"/>
              <a:t>arts</a:t>
            </a:r>
            <a:r>
              <a:rPr lang="pt-BR" sz="2400" dirty="0"/>
              <a:t>. 206 e 208 do CPP), é tomado o compromisso de falar a verdade (art. 203 do CPP – "a testemunha fará, sob palavra de honra, a promessa de dizer a verdade do que souber e lhe for perguntado, devendo declarar seu nome, sua idade, seu estado e sua residência, sua profissão, lugar onde exerce sua atividade, se é parente, e em que grau, de alguma das partes, ou quais suas relações com qualquer delas, e relatar o que souber, explicando sempre as razões de sua ciência ou as circunstâncias pelas quais possa avaliar-se de sua credibilidade"), sob as penas do art. 342 do CP (falso testemunho – fazer afirmação falsa, calar ou omitir a verdade – reclusão de 1 a 3 anos e multa). </a:t>
            </a:r>
          </a:p>
        </p:txBody>
      </p:sp>
    </p:spTree>
    <p:extLst>
      <p:ext uri="{BB962C8B-B14F-4D97-AF65-F5344CB8AC3E}">
        <p14:creationId xmlns:p14="http://schemas.microsoft.com/office/powerpoint/2010/main" val="42508541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algn="l" eaLnBrk="1" fontAlgn="auto" hangingPunct="1">
              <a:spcAft>
                <a:spcPts val="0"/>
              </a:spcAft>
              <a:defRPr/>
            </a:pPr>
            <a:r>
              <a:rPr lang="pt-BR" sz="3600" b="1" dirty="0"/>
              <a:t>Oitivas de Testemunhas</a:t>
            </a:r>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364435" y="1070113"/>
            <a:ext cx="10972800" cy="4717773"/>
          </a:xfrm>
          <a:solidFill>
            <a:schemeClr val="bg1"/>
          </a:solidFill>
        </p:spPr>
        <p:txBody>
          <a:bodyPr/>
          <a:lstStyle/>
          <a:p>
            <a:pPr marL="0" indent="0" algn="just">
              <a:buNone/>
            </a:pPr>
            <a:r>
              <a:rPr lang="pt-BR" sz="2400" dirty="0"/>
              <a:t>Na praxe policial, há diferença entre "termo de depoimento", "termo de declarações", "interrogatório" e "indiciamento".</a:t>
            </a:r>
          </a:p>
          <a:p>
            <a:pPr marL="0" indent="0" algn="just">
              <a:buNone/>
            </a:pPr>
            <a:endParaRPr lang="pt-BR" sz="2400" dirty="0"/>
          </a:p>
          <a:p>
            <a:pPr marL="0" indent="0" algn="just">
              <a:buNone/>
            </a:pPr>
            <a:r>
              <a:rPr lang="pt-BR" sz="2400" dirty="0"/>
              <a:t>Só prestam "depoimento" aqueles que tenham obrigação de dizer a verdade. Não estão obrigadas, podendo se eximir de prestar "depoimento", as pessoas que, em razão de função, ministério, ofício ou profissão (médico, advogado, jornalista), devam guardar segredo. Podem, contudo, ser intimadas para comparecimento perante a autoridade policial, e, no momento destinado ao ato cartorário, arguir seu impedimento.</a:t>
            </a:r>
          </a:p>
          <a:p>
            <a:pPr marL="0" indent="0" algn="just">
              <a:buNone/>
            </a:pPr>
            <a:endParaRPr lang="pt-BR" sz="2400" dirty="0"/>
          </a:p>
        </p:txBody>
      </p:sp>
    </p:spTree>
    <p:extLst>
      <p:ext uri="{BB962C8B-B14F-4D97-AF65-F5344CB8AC3E}">
        <p14:creationId xmlns:p14="http://schemas.microsoft.com/office/powerpoint/2010/main" val="41734107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algn="l" eaLnBrk="1" fontAlgn="auto" hangingPunct="1">
              <a:spcAft>
                <a:spcPts val="0"/>
              </a:spcAft>
              <a:defRPr/>
            </a:pPr>
            <a:r>
              <a:rPr lang="pt-BR" sz="3600" b="1" dirty="0"/>
              <a:t>Oitivas de Testemunhas</a:t>
            </a:r>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503583" y="1152940"/>
            <a:ext cx="10972800" cy="4717773"/>
          </a:xfrm>
          <a:solidFill>
            <a:schemeClr val="bg1"/>
          </a:solidFill>
        </p:spPr>
        <p:txBody>
          <a:bodyPr/>
          <a:lstStyle/>
          <a:p>
            <a:pPr marL="0" indent="0" algn="just">
              <a:buNone/>
            </a:pPr>
            <a:endParaRPr lang="pt-BR" sz="2400" dirty="0"/>
          </a:p>
          <a:p>
            <a:pPr marL="0" indent="0" algn="just">
              <a:buNone/>
            </a:pPr>
            <a:r>
              <a:rPr lang="pt-BR" sz="2400" dirty="0"/>
              <a:t>O "termo de declarações" é reservado para doentes e deficientes mentais, menores de 14 anos, o ascendente ou descendente, irmãos, genitores, afim em linha reta, cônjuge ou companheira do investigado, pois são dispensados do compromisso de dizer a verdade, seja pelas condições físicas e mentais que detenham ou pelo vínculo familiar.</a:t>
            </a:r>
          </a:p>
          <a:p>
            <a:pPr marL="0" indent="0" algn="just">
              <a:buNone/>
            </a:pPr>
            <a:endParaRPr lang="pt-BR" sz="2400" dirty="0"/>
          </a:p>
          <a:p>
            <a:pPr marL="0" indent="0" algn="just">
              <a:buNone/>
            </a:pPr>
            <a:r>
              <a:rPr lang="pt-BR" sz="2400" dirty="0"/>
              <a:t>Muitas vezes acontece que uma ou mais testemunhas possam ser suspeitas. Nesse caso, não se toma o compromisso de dizer a verdade, já que não são obrigadas a produzir prova contra si mesmas, diante do privilégio constitucional contra a autoincriminação. Nessa situação, a pessoa que se encontre na situação relatada será ouvida em termo de declarações, ou seja, sem o compromisso.</a:t>
            </a:r>
          </a:p>
        </p:txBody>
      </p:sp>
    </p:spTree>
    <p:extLst>
      <p:ext uri="{BB962C8B-B14F-4D97-AF65-F5344CB8AC3E}">
        <p14:creationId xmlns:p14="http://schemas.microsoft.com/office/powerpoint/2010/main" val="39568655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algn="l" eaLnBrk="1" fontAlgn="auto" hangingPunct="1">
              <a:spcAft>
                <a:spcPts val="0"/>
              </a:spcAft>
              <a:defRPr/>
            </a:pPr>
            <a:r>
              <a:rPr lang="pt-BR" sz="3600" b="1" dirty="0"/>
              <a:t>Interrogatório</a:t>
            </a:r>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503583" y="1152940"/>
            <a:ext cx="10972800" cy="4717773"/>
          </a:xfrm>
          <a:solidFill>
            <a:schemeClr val="bg1"/>
          </a:solidFill>
        </p:spPr>
        <p:txBody>
          <a:bodyPr/>
          <a:lstStyle/>
          <a:p>
            <a:pPr marL="0" indent="0" algn="just">
              <a:buNone/>
            </a:pPr>
            <a:endParaRPr lang="pt-BR" sz="2400" dirty="0"/>
          </a:p>
          <a:p>
            <a:pPr marL="0" indent="0" algn="just">
              <a:buNone/>
            </a:pPr>
            <a:r>
              <a:rPr lang="pt-BR" sz="2400" dirty="0"/>
              <a:t>O interrogatório do suspeito será, via de regra, um dos últimos atos do inquérito policial. A Lei nº. 10.792/2003 alterou a sistemática do interrogatório policial e judicial, agora dividido em duas partes (sobre a pessoa do acusado e sobre os fatos – art. 187 do CPP) e com o mérito de garantir o privilégio contra a autoincriminação e na esteira de que o interrogatório é instrumento de defesa e não meio de prova, ou seja, não apenas por interpretação jurisprudencial, mas agora também por determinação legal, o silêncio do preso não pode ser entendido em prejuízo de sua defesa ou como confissão. </a:t>
            </a:r>
          </a:p>
          <a:p>
            <a:pPr marL="0" indent="0" algn="just">
              <a:buNone/>
            </a:pPr>
            <a:endParaRPr lang="pt-BR" sz="2400" dirty="0"/>
          </a:p>
          <a:p>
            <a:pPr marL="0" indent="0" algn="just">
              <a:buNone/>
            </a:pPr>
            <a:r>
              <a:rPr lang="pt-BR" sz="2400" dirty="0"/>
              <a:t>Incumbe ao Estado o ônus da prova e diligenciar os meios probatórios imprescindíveis para a conclusão satisfatória e eficiente da investigação.</a:t>
            </a:r>
          </a:p>
        </p:txBody>
      </p:sp>
    </p:spTree>
    <p:extLst>
      <p:ext uri="{BB962C8B-B14F-4D97-AF65-F5344CB8AC3E}">
        <p14:creationId xmlns:p14="http://schemas.microsoft.com/office/powerpoint/2010/main" val="24771821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algn="l" eaLnBrk="1" fontAlgn="auto" hangingPunct="1">
              <a:spcAft>
                <a:spcPts val="0"/>
              </a:spcAft>
              <a:defRPr/>
            </a:pPr>
            <a:r>
              <a:rPr lang="pt-BR" sz="3600" b="1" dirty="0"/>
              <a:t>Interrogatório</a:t>
            </a:r>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503583" y="1152940"/>
            <a:ext cx="10972800" cy="4717773"/>
          </a:xfrm>
          <a:solidFill>
            <a:schemeClr val="bg1"/>
          </a:solidFill>
        </p:spPr>
        <p:txBody>
          <a:bodyPr/>
          <a:lstStyle/>
          <a:p>
            <a:pPr marL="0" indent="0" algn="just">
              <a:buNone/>
            </a:pPr>
            <a:endParaRPr lang="pt-BR" sz="2400" dirty="0"/>
          </a:p>
          <a:p>
            <a:pPr marL="0" indent="0" algn="just">
              <a:buNone/>
            </a:pPr>
            <a:r>
              <a:rPr lang="pt-BR" sz="2400" dirty="0"/>
              <a:t>Integram também o ato do interrogatório policial: o preenchimento de boletim de vida pregressa (BVP), onde serão consignados dados sociais do interrogado (hábitos, bens, meios de vida, rendimentos - art. 6º, inciso VI do CPP) e o prontuário de identificação criminal (PIC), no qual são consignadas as características físicas do investigado: altura, peso, tipo de nariz, cabelo, tatuagens, etc.</a:t>
            </a:r>
          </a:p>
        </p:txBody>
      </p:sp>
    </p:spTree>
    <p:extLst>
      <p:ext uri="{BB962C8B-B14F-4D97-AF65-F5344CB8AC3E}">
        <p14:creationId xmlns:p14="http://schemas.microsoft.com/office/powerpoint/2010/main" val="36484740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algn="l" eaLnBrk="1" fontAlgn="auto" hangingPunct="1">
              <a:spcAft>
                <a:spcPts val="0"/>
              </a:spcAft>
              <a:defRPr/>
            </a:pPr>
            <a:r>
              <a:rPr lang="pt-BR" sz="3600" b="1" dirty="0"/>
              <a:t>Do indiciamento</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503583" y="1152940"/>
            <a:ext cx="10972800" cy="4717773"/>
          </a:xfrm>
          <a:solidFill>
            <a:schemeClr val="bg1"/>
          </a:solidFill>
        </p:spPr>
        <p:txBody>
          <a:bodyPr/>
          <a:lstStyle/>
          <a:p>
            <a:pPr marL="0" indent="0" algn="just">
              <a:buNone/>
            </a:pPr>
            <a:r>
              <a:rPr lang="pt-BR" sz="2400" dirty="0"/>
              <a:t>Uma vez finda a fase de colheita dos elementos probatórios, que pode ser chamada de fase de “instrução” do inquérito policial, a autoridade policial, mediante análise técnico-jurídica dos fatos, poderá proceder ao ato de indiciamento do(s) investigado(s), quando presentes os indícios de autoria e materialidade, nos termos do parágrafo 6° do artigo 2°da Lei 12.830/2013.</a:t>
            </a:r>
          </a:p>
          <a:p>
            <a:pPr marL="0" indent="0" algn="just">
              <a:buNone/>
            </a:pPr>
            <a:endParaRPr lang="pt-BR" sz="2400" dirty="0"/>
          </a:p>
          <a:p>
            <a:pPr marL="0" indent="0" algn="just">
              <a:buNone/>
            </a:pPr>
            <a:r>
              <a:rPr lang="pt-BR" sz="2400" dirty="0"/>
              <a:t>Bonfim (2006, p. 124) destaca a mudança no status do investigado, de simples suspeito de ter praticado a infração penal passando a ser considerado o provável autor da infração. Trata-se de ato formal, conforme Rosa (2013, p. 120), que consubstancia uma “declaração pelo Estado de que há indicativos convergentes sobre sua responsabilidade penal, com os ônus dai decorrentes” ou, ainda, uma “declaração de autoria provável” (CAPEZ, 2006, p. 92).</a:t>
            </a:r>
          </a:p>
        </p:txBody>
      </p:sp>
    </p:spTree>
    <p:extLst>
      <p:ext uri="{BB962C8B-B14F-4D97-AF65-F5344CB8AC3E}">
        <p14:creationId xmlns:p14="http://schemas.microsoft.com/office/powerpoint/2010/main" val="20837569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683026"/>
            <a:ext cx="10972800" cy="4008955"/>
          </a:xfrm>
        </p:spPr>
        <p:txBody>
          <a:bodyPr/>
          <a:lstStyle/>
          <a:p>
            <a:pPr marL="0" indent="0" algn="just">
              <a:buNone/>
            </a:pPr>
            <a:r>
              <a:rPr lang="pt-BR" dirty="0"/>
              <a:t>O criminalista deve atento a todos os atos praticados pela autoridade policial, deste a portaria de instauração do inquérito policial e/ou lavratura do Auto de Prisão em Flagrante delito até o relatório de indiciamento, indicando o que foi praticado e indicando a tipificação.</a:t>
            </a:r>
          </a:p>
        </p:txBody>
      </p:sp>
    </p:spTree>
    <p:extLst>
      <p:ext uri="{BB962C8B-B14F-4D97-AF65-F5344CB8AC3E}">
        <p14:creationId xmlns:p14="http://schemas.microsoft.com/office/powerpoint/2010/main" val="16528962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Atuação do advogado durante o inquérito policial</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609600" y="1630017"/>
            <a:ext cx="10972800" cy="4061964"/>
          </a:xfrm>
        </p:spPr>
        <p:txBody>
          <a:bodyPr/>
          <a:lstStyle/>
          <a:p>
            <a:pPr marL="0" indent="0" algn="just">
              <a:buNone/>
            </a:pPr>
            <a:r>
              <a:rPr lang="pt-BR" dirty="0"/>
              <a:t>Sempre que entender haver prejuízo aos interesses do cliente ou se deparar com atos que possam trazer futuros prejuízos, a defesa deve arguir deve e manifestar, sem titubear, demonstrando seu inconformismo, apontando de forma incisiva porque, como e qual ato é prejudicial.</a:t>
            </a:r>
          </a:p>
        </p:txBody>
      </p:sp>
    </p:spTree>
    <p:extLst>
      <p:ext uri="{BB962C8B-B14F-4D97-AF65-F5344CB8AC3E}">
        <p14:creationId xmlns:p14="http://schemas.microsoft.com/office/powerpoint/2010/main" val="37105106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FF363-6D6B-49CF-B95F-4398EB2FE321}"/>
              </a:ext>
            </a:extLst>
          </p:cNvPr>
          <p:cNvSpPr>
            <a:spLocks noGrp="1"/>
          </p:cNvSpPr>
          <p:nvPr>
            <p:ph type="title"/>
          </p:nvPr>
        </p:nvSpPr>
        <p:spPr>
          <a:xfrm>
            <a:off x="364435" y="168620"/>
            <a:ext cx="11463130" cy="759033"/>
          </a:xfrm>
        </p:spPr>
        <p:txBody>
          <a:bodyPr/>
          <a:lstStyle/>
          <a:p>
            <a:pPr eaLnBrk="1" fontAlgn="auto" hangingPunct="1">
              <a:spcAft>
                <a:spcPts val="0"/>
              </a:spcAft>
              <a:defRPr/>
            </a:pPr>
            <a:r>
              <a:rPr lang="pt-BR" sz="3600" dirty="0"/>
              <a:t>Concluindo</a:t>
            </a:r>
            <a:endParaRPr sz="3600" dirty="0"/>
          </a:p>
        </p:txBody>
      </p:sp>
      <p:sp>
        <p:nvSpPr>
          <p:cNvPr id="15363" name="Content Placeholder 2">
            <a:extLst>
              <a:ext uri="{FF2B5EF4-FFF2-40B4-BE49-F238E27FC236}">
                <a16:creationId xmlns:a16="http://schemas.microsoft.com/office/drawing/2014/main" xmlns="" id="{6548E60F-E743-45E8-AAF6-51F254FAB857}"/>
              </a:ext>
            </a:extLst>
          </p:cNvPr>
          <p:cNvSpPr>
            <a:spLocks noGrp="1"/>
          </p:cNvSpPr>
          <p:nvPr>
            <p:ph idx="1"/>
          </p:nvPr>
        </p:nvSpPr>
        <p:spPr>
          <a:xfrm>
            <a:off x="490330" y="1192695"/>
            <a:ext cx="10972800" cy="4061964"/>
          </a:xfrm>
        </p:spPr>
        <p:txBody>
          <a:bodyPr/>
          <a:lstStyle/>
          <a:p>
            <a:pPr marL="0" indent="0" algn="just">
              <a:buNone/>
            </a:pPr>
            <a:r>
              <a:rPr lang="pt-BR" dirty="0"/>
              <a:t>Nos dizeres de AURY LOPES JR </a:t>
            </a:r>
          </a:p>
          <a:p>
            <a:pPr marL="0" indent="0" algn="just">
              <a:buNone/>
            </a:pPr>
            <a:r>
              <a:rPr lang="pt-BR" dirty="0"/>
              <a:t>"a função de evitar acusações infundadas é o principal fundamento da instrução preliminar, pois em realidade evitar acusações infundadas significa esclarecer o fato oculto. .. e com isso também assegurar a sociedade de que não existirão abusos por parte do poder persecutório estatal. Se a impunidade causa uma grave intranquilidade social, não menos grave é um mal causado por processar um inocente".</a:t>
            </a:r>
          </a:p>
        </p:txBody>
      </p:sp>
    </p:spTree>
    <p:extLst>
      <p:ext uri="{BB962C8B-B14F-4D97-AF65-F5344CB8AC3E}">
        <p14:creationId xmlns:p14="http://schemas.microsoft.com/office/powerpoint/2010/main" val="7736380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ítulo 1">
            <a:extLst>
              <a:ext uri="{FF2B5EF4-FFF2-40B4-BE49-F238E27FC236}">
                <a16:creationId xmlns:a16="http://schemas.microsoft.com/office/drawing/2014/main" xmlns="" id="{4267BE17-FF61-438A-BFA3-F2722A79F87A}"/>
              </a:ext>
            </a:extLst>
          </p:cNvPr>
          <p:cNvSpPr>
            <a:spLocks noGrp="1"/>
          </p:cNvSpPr>
          <p:nvPr>
            <p:ph type="title"/>
          </p:nvPr>
        </p:nvSpPr>
        <p:spPr/>
        <p:txBody>
          <a:bodyPr/>
          <a:lstStyle/>
          <a:p>
            <a:pPr eaLnBrk="1" hangingPunct="1"/>
            <a:r>
              <a:rPr lang="en-US" altLang="pt-BR">
                <a:cs typeface="Arial" panose="020B0604020202020204" pitchFamily="34" charset="0"/>
              </a:rPr>
              <a:t>Muito obrigada!</a:t>
            </a:r>
            <a:endParaRPr lang="pt-BR" altLang="pt-BR">
              <a:cs typeface="Arial" panose="020B0604020202020204" pitchFamily="34" charset="0"/>
            </a:endParaRPr>
          </a:p>
        </p:txBody>
      </p:sp>
      <p:sp>
        <p:nvSpPr>
          <p:cNvPr id="66563" name="CaixaDeTexto 4">
            <a:extLst>
              <a:ext uri="{FF2B5EF4-FFF2-40B4-BE49-F238E27FC236}">
                <a16:creationId xmlns:a16="http://schemas.microsoft.com/office/drawing/2014/main" xmlns="" id="{537F4F5C-FC39-4D4E-97D7-9BC8764C6A48}"/>
              </a:ext>
            </a:extLst>
          </p:cNvPr>
          <p:cNvSpPr txBox="1">
            <a:spLocks noChangeArrowheads="1"/>
          </p:cNvSpPr>
          <p:nvPr/>
        </p:nvSpPr>
        <p:spPr bwMode="auto">
          <a:xfrm>
            <a:off x="2328863" y="1468438"/>
            <a:ext cx="64008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defRPr/>
            </a:pPr>
            <a:r>
              <a:rPr lang="pt-BR" altLang="pt-BR" sz="1800">
                <a:latin typeface="Verdana" panose="020B0604030504040204" pitchFamily="34" charset="0"/>
              </a:rPr>
              <a:t>E-mail: </a:t>
            </a:r>
            <a:r>
              <a:rPr lang="en-US" altLang="pt-BR" sz="1800">
                <a:latin typeface="Verdana" panose="020B0604030504040204" pitchFamily="34" charset="0"/>
              </a:rPr>
              <a:t>carolina.defilippi@unitaeducacional.com.br</a:t>
            </a:r>
            <a:endParaRPr lang="pt-BR" altLang="pt-BR" sz="1350">
              <a:latin typeface="Verdana" panose="020B0604030504040204" pitchFamily="34" charset="0"/>
            </a:endParaRPr>
          </a:p>
        </p:txBody>
      </p:sp>
      <p:pic>
        <p:nvPicPr>
          <p:cNvPr id="54276" name="Picture 5" descr="Resultado de imagem para facebook">
            <a:extLst>
              <a:ext uri="{FF2B5EF4-FFF2-40B4-BE49-F238E27FC236}">
                <a16:creationId xmlns:a16="http://schemas.microsoft.com/office/drawing/2014/main" xmlns="" id="{959EECE8-89B1-4C61-9BDE-273F3D8A7B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6238" y="1981201"/>
            <a:ext cx="500062"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7" descr="Resultado de imagem para e-mail">
            <a:extLst>
              <a:ext uri="{FF2B5EF4-FFF2-40B4-BE49-F238E27FC236}">
                <a16:creationId xmlns:a16="http://schemas.microsoft.com/office/drawing/2014/main" xmlns="" id="{845A08B0-C1AE-4474-90B9-56CDFC3B26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9100" y="1417638"/>
            <a:ext cx="482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9" descr="Resultado de imagem para twitter">
            <a:extLst>
              <a:ext uri="{FF2B5EF4-FFF2-40B4-BE49-F238E27FC236}">
                <a16:creationId xmlns:a16="http://schemas.microsoft.com/office/drawing/2014/main" xmlns="" id="{B13B463E-CFD9-4F3B-A7F6-F73A17FCC2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3863" y="2554289"/>
            <a:ext cx="45085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11" descr="Resultado de imagem para skype">
            <a:extLst>
              <a:ext uri="{FF2B5EF4-FFF2-40B4-BE49-F238E27FC236}">
                <a16:creationId xmlns:a16="http://schemas.microsoft.com/office/drawing/2014/main" xmlns="" id="{7B0C5B2B-EA30-4633-972F-67A3E440FD1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8151" y="3106739"/>
            <a:ext cx="441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13" descr="Resultado de imagem para instagram">
            <a:extLst>
              <a:ext uri="{FF2B5EF4-FFF2-40B4-BE49-F238E27FC236}">
                <a16:creationId xmlns:a16="http://schemas.microsoft.com/office/drawing/2014/main" xmlns="" id="{A0C810E4-F34C-4CCC-9F1F-68D4C91978A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82751" y="3638551"/>
            <a:ext cx="538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15" descr="Resultado de imagem para snapchat">
            <a:extLst>
              <a:ext uri="{FF2B5EF4-FFF2-40B4-BE49-F238E27FC236}">
                <a16:creationId xmlns:a16="http://schemas.microsoft.com/office/drawing/2014/main" xmlns="" id="{3963BAFF-E650-4CBC-886C-05F95560BE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2125" y="4219576"/>
            <a:ext cx="4127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0" name="CaixaDeTexto 4">
            <a:extLst>
              <a:ext uri="{FF2B5EF4-FFF2-40B4-BE49-F238E27FC236}">
                <a16:creationId xmlns:a16="http://schemas.microsoft.com/office/drawing/2014/main" xmlns="" id="{92E22A20-586A-4066-8ABF-54A95252C1EA}"/>
              </a:ext>
            </a:extLst>
          </p:cNvPr>
          <p:cNvSpPr txBox="1">
            <a:spLocks noChangeArrowheads="1"/>
          </p:cNvSpPr>
          <p:nvPr/>
        </p:nvSpPr>
        <p:spPr bwMode="auto">
          <a:xfrm>
            <a:off x="2360613" y="2020888"/>
            <a:ext cx="6164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defRPr/>
            </a:pPr>
            <a:r>
              <a:rPr lang="pt-BR" altLang="pt-BR" sz="1800">
                <a:latin typeface="Verdana" panose="020B0604030504040204" pitchFamily="34" charset="0"/>
              </a:rPr>
              <a:t>Facebook: Carolina Defilippi</a:t>
            </a:r>
            <a:endParaRPr lang="pt-BR" altLang="pt-BR" sz="1350">
              <a:latin typeface="Verdana" panose="020B0604030504040204" pitchFamily="34" charset="0"/>
            </a:endParaRPr>
          </a:p>
        </p:txBody>
      </p:sp>
      <p:sp>
        <p:nvSpPr>
          <p:cNvPr id="54283" name="CaixaDeTexto 4">
            <a:extLst>
              <a:ext uri="{FF2B5EF4-FFF2-40B4-BE49-F238E27FC236}">
                <a16:creationId xmlns:a16="http://schemas.microsoft.com/office/drawing/2014/main" xmlns="" id="{C980023E-D8E3-4DFC-922D-98CA9F62D4C8}"/>
              </a:ext>
            </a:extLst>
          </p:cNvPr>
          <p:cNvSpPr txBox="1">
            <a:spLocks noChangeArrowheads="1"/>
          </p:cNvSpPr>
          <p:nvPr/>
        </p:nvSpPr>
        <p:spPr bwMode="auto">
          <a:xfrm>
            <a:off x="2360613" y="2593977"/>
            <a:ext cx="6164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pPr>
            <a:r>
              <a:rPr lang="pt-BR" altLang="pt-BR" sz="1800">
                <a:latin typeface="Verdana" panose="020B0604030504040204" pitchFamily="34" charset="0"/>
              </a:rPr>
              <a:t>Twitter: Carolina Defilippi</a:t>
            </a:r>
          </a:p>
        </p:txBody>
      </p:sp>
      <p:sp>
        <p:nvSpPr>
          <p:cNvPr id="54284" name="CaixaDeTexto 4">
            <a:extLst>
              <a:ext uri="{FF2B5EF4-FFF2-40B4-BE49-F238E27FC236}">
                <a16:creationId xmlns:a16="http://schemas.microsoft.com/office/drawing/2014/main" xmlns="" id="{8265BC37-8EA2-419E-B41E-1A18EFECADB3}"/>
              </a:ext>
            </a:extLst>
          </p:cNvPr>
          <p:cNvSpPr txBox="1">
            <a:spLocks noChangeArrowheads="1"/>
          </p:cNvSpPr>
          <p:nvPr/>
        </p:nvSpPr>
        <p:spPr bwMode="auto">
          <a:xfrm>
            <a:off x="2401888" y="3108326"/>
            <a:ext cx="6165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pPr>
            <a:r>
              <a:rPr lang="pt-BR" altLang="pt-BR" sz="1800">
                <a:latin typeface="Verdana" panose="020B0604030504040204" pitchFamily="34" charset="0"/>
              </a:rPr>
              <a:t>Skype: carolina.defilippi</a:t>
            </a:r>
          </a:p>
        </p:txBody>
      </p:sp>
      <p:sp>
        <p:nvSpPr>
          <p:cNvPr id="54285" name="CaixaDeTexto 4">
            <a:extLst>
              <a:ext uri="{FF2B5EF4-FFF2-40B4-BE49-F238E27FC236}">
                <a16:creationId xmlns:a16="http://schemas.microsoft.com/office/drawing/2014/main" xmlns="" id="{B8C7B1C4-04A8-4347-9A93-B40559AEC39D}"/>
              </a:ext>
            </a:extLst>
          </p:cNvPr>
          <p:cNvSpPr txBox="1">
            <a:spLocks noChangeArrowheads="1"/>
          </p:cNvSpPr>
          <p:nvPr/>
        </p:nvSpPr>
        <p:spPr bwMode="auto">
          <a:xfrm>
            <a:off x="2393950" y="3694113"/>
            <a:ext cx="6165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pPr>
            <a:r>
              <a:rPr lang="pt-BR" altLang="pt-BR" sz="1800">
                <a:latin typeface="Verdana" panose="020B0604030504040204" pitchFamily="34" charset="0"/>
              </a:rPr>
              <a:t>Instagram: carolinadefilippi</a:t>
            </a:r>
          </a:p>
        </p:txBody>
      </p:sp>
      <p:sp>
        <p:nvSpPr>
          <p:cNvPr id="54286" name="CaixaDeTexto 4">
            <a:extLst>
              <a:ext uri="{FF2B5EF4-FFF2-40B4-BE49-F238E27FC236}">
                <a16:creationId xmlns:a16="http://schemas.microsoft.com/office/drawing/2014/main" xmlns="" id="{1813E85F-7991-4E9B-872F-36658CDE27DB}"/>
              </a:ext>
            </a:extLst>
          </p:cNvPr>
          <p:cNvSpPr txBox="1">
            <a:spLocks noChangeArrowheads="1"/>
          </p:cNvSpPr>
          <p:nvPr/>
        </p:nvSpPr>
        <p:spPr bwMode="auto">
          <a:xfrm>
            <a:off x="2395538" y="4248151"/>
            <a:ext cx="6165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pPr>
            <a:r>
              <a:rPr lang="pt-BR" altLang="pt-BR" sz="1800">
                <a:latin typeface="Verdana" panose="020B0604030504040204" pitchFamily="34" charset="0"/>
              </a:rPr>
              <a:t>Snapchat: carol.defilippi</a:t>
            </a:r>
          </a:p>
        </p:txBody>
      </p:sp>
      <p:sp>
        <p:nvSpPr>
          <p:cNvPr id="54287" name="CaixaDeTexto 4">
            <a:extLst>
              <a:ext uri="{FF2B5EF4-FFF2-40B4-BE49-F238E27FC236}">
                <a16:creationId xmlns:a16="http://schemas.microsoft.com/office/drawing/2014/main" xmlns="" id="{A53F2C2B-FF44-4616-A13F-015892FF986F}"/>
              </a:ext>
            </a:extLst>
          </p:cNvPr>
          <p:cNvSpPr txBox="1">
            <a:spLocks noChangeArrowheads="1"/>
          </p:cNvSpPr>
          <p:nvPr/>
        </p:nvSpPr>
        <p:spPr bwMode="auto">
          <a:xfrm>
            <a:off x="2427357" y="4868380"/>
            <a:ext cx="6165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pPr>
            <a:r>
              <a:rPr lang="pt-BR" altLang="pt-BR" sz="1800" dirty="0">
                <a:latin typeface="Verdana" panose="020B0604030504040204" pitchFamily="34" charset="0"/>
              </a:rPr>
              <a:t>YouTube: Carolina Defilippi</a:t>
            </a:r>
          </a:p>
        </p:txBody>
      </p:sp>
      <p:pic>
        <p:nvPicPr>
          <p:cNvPr id="54288" name="Picture 17" descr="Resultado de imagem para youtube">
            <a:extLst>
              <a:ext uri="{FF2B5EF4-FFF2-40B4-BE49-F238E27FC236}">
                <a16:creationId xmlns:a16="http://schemas.microsoft.com/office/drawing/2014/main" xmlns="" id="{76931444-1C14-4744-992A-91803925E5A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22507" y="4787419"/>
            <a:ext cx="5222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TotalTime>
  <Words>2145</Words>
  <Application>Microsoft Office PowerPoint</Application>
  <PresentationFormat>Personalizar</PresentationFormat>
  <Paragraphs>166</Paragraphs>
  <Slides>39</Slides>
  <Notes>20</Notes>
  <HiddenSlides>0</HiddenSlides>
  <MMClips>0</MMClips>
  <ScaleCrop>false</ScaleCrop>
  <HeadingPairs>
    <vt:vector size="4" baseType="variant">
      <vt:variant>
        <vt:lpstr>Tema</vt:lpstr>
      </vt:variant>
      <vt:variant>
        <vt:i4>1</vt:i4>
      </vt:variant>
      <vt:variant>
        <vt:lpstr>Títulos de slides</vt:lpstr>
      </vt:variant>
      <vt:variant>
        <vt:i4>39</vt:i4>
      </vt:variant>
    </vt:vector>
  </HeadingPairs>
  <TitlesOfParts>
    <vt:vector size="40" baseType="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No local do crime:  Importante!</vt:lpstr>
      <vt:lpstr>No local do crime</vt:lpstr>
      <vt:lpstr>No local do crime</vt:lpstr>
      <vt:lpstr>No local do crime</vt:lpstr>
      <vt:lpstr>Atuação do advogado durante o inquérito policial</vt:lpstr>
      <vt:lpstr>Atuação do advogado durante o inquérito policial</vt:lpstr>
      <vt:lpstr>Atuação do advogado durante o inquérito policial</vt:lpstr>
      <vt:lpstr>Atuação do advogado durante o inquérito policial</vt:lpstr>
      <vt:lpstr>Atuação do advogado durante o inquérito policial</vt:lpstr>
      <vt:lpstr>Atuação do advogado durante o inquérito policial</vt:lpstr>
      <vt:lpstr>Atuação do advogado durante o inquérito policial</vt:lpstr>
      <vt:lpstr>Oitivas de Testemunhas</vt:lpstr>
      <vt:lpstr>Oitivas de Testemunhas</vt:lpstr>
      <vt:lpstr>Oitivas de Testemunhas</vt:lpstr>
      <vt:lpstr>Interrogatório</vt:lpstr>
      <vt:lpstr>Interrogatório</vt:lpstr>
      <vt:lpstr>Do indiciamento</vt:lpstr>
      <vt:lpstr>Atuação do advogado durante o inquérito policial</vt:lpstr>
      <vt:lpstr>Atuação do advogado durante o inquérito policial</vt:lpstr>
      <vt:lpstr>Concluindo</vt:lpstr>
      <vt:lpstr>Muito obrigada!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Carolina</dc:creator>
  <cp:lastModifiedBy>FB.user</cp:lastModifiedBy>
  <cp:revision>18</cp:revision>
  <dcterms:created xsi:type="dcterms:W3CDTF">2019-06-11T15:18:00Z</dcterms:created>
  <dcterms:modified xsi:type="dcterms:W3CDTF">2019-06-11T23:42:16Z</dcterms:modified>
</cp:coreProperties>
</file>