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7" r:id="rId5"/>
    <p:sldId id="267" r:id="rId6"/>
    <p:sldId id="258" r:id="rId7"/>
    <p:sldId id="259" r:id="rId8"/>
    <p:sldId id="260" r:id="rId9"/>
    <p:sldId id="261" r:id="rId10"/>
    <p:sldId id="262" r:id="rId11"/>
    <p:sldId id="265" r:id="rId12"/>
    <p:sldId id="263" r:id="rId13"/>
    <p:sldId id="264" r:id="rId14"/>
  </p:sldIdLst>
  <p:sldSz cx="12188825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470" autoAdjust="0"/>
  </p:normalViewPr>
  <p:slideViewPr>
    <p:cSldViewPr showGuides="1">
      <p:cViewPr>
        <p:scale>
          <a:sx n="64" d="100"/>
          <a:sy n="64" d="100"/>
        </p:scale>
        <p:origin x="-108" y="-576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9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2F0F2D2-4E03-4E87-881B-198B108283F0}" type="datetime1">
              <a:rPr lang="pt-BR" smtClean="0"/>
              <a:t>26/06/2019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4CBEF8-5CDE-472B-839B-B8BB0C88100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A954C96-F950-4EFD-8659-3C8777F1694A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B98AFB-CB0D-4DFE-87B9-B4B0D0DE73CD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BB98AFB-CB0D-4DFE-87B9-B4B0D0DE73CD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1474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3479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9100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306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9034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5605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 rtlCol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 rtlCol="0"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 rtlCol="0"/>
          <a:lstStyle/>
          <a:p>
            <a:pPr rtl="0"/>
            <a:fld id="{EDCA5A14-849E-4797-888F-B6703C1909EE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DE987-17CF-441E-940E-246D11F48318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rtlCol="0" anchor="b">
            <a:normAutofit/>
          </a:bodyPr>
          <a:lstStyle>
            <a:lvl1pPr algn="l">
              <a:defRPr sz="5400" b="1" cap="none" baseline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4A7186-C852-436D-A012-C0FE1F86C5F5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634519-C77E-4531-ABAB-D0CBFCC54A11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8EAEC0-1AA2-40A5-BC17-6DE69BE22F34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9" name="Espaço reservado para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E33B2D-3E1B-472D-9063-2C3CBCD64C33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FA93DC-0175-4DB7-81CC-D6634775E8EC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4" name="Espaço reservado para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rmAutofit/>
          </a:bodyPr>
          <a:lstStyle>
            <a:lvl1pPr algn="l">
              <a:defRPr sz="3600" b="1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429A32-061F-40B2-B29A-1586F9B0F3CF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Autofit/>
          </a:bodyPr>
          <a:lstStyle>
            <a:lvl1pPr algn="l">
              <a:defRPr sz="3600" b="1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41F4F3-8B49-479A-BF0A-E848B6C74556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18478D-11D7-480A-80C8-E7FB6004CA99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76DF9CB-4585-4DD8-826D-CD072D7A5CC1}" type="datetime1">
              <a:rPr lang="pt-BR" noProof="0" smtClean="0"/>
              <a:t>26/06/2019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AEAE4A8-A6E5-453E-B946-FB774B73F48C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>
              <a:lnSpc>
                <a:spcPct val="90000"/>
              </a:lnSpc>
            </a:pPr>
            <a:r>
              <a:rPr lang="pt-BR" dirty="0"/>
              <a:t>Direito Empresarial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dirty="0"/>
              <a:t>Noções Globais e Prática Jurídica</a:t>
            </a:r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3F85F9-2A30-482F-98C5-1FCDA07B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Direito x Prática da Advocacia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16ED93A-62F7-4CDC-916A-F1E9799BD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just">
              <a:buNone/>
            </a:pPr>
            <a:r>
              <a:rPr lang="pt-BR" dirty="0"/>
              <a:t>Como bem pontua José Roberto de Castro Neves, </a:t>
            </a:r>
          </a:p>
          <a:p>
            <a:pPr marL="45720" indent="0" algn="just">
              <a:buNone/>
            </a:pPr>
            <a:r>
              <a:rPr lang="pt-BR" i="1" dirty="0"/>
              <a:t>“Direito e advocacia são duas coisas distintas. O propósito final do advogado não é aplicar o Direito, porém proteger os interesses de quem solicitou sua ajuda. O advogado pode valer-se do Direito, mas essa não é sua única ferramenta. Por vezes, ele, na defesa de seu cliente, desconsidera qualquer conceito jurídico para amparar seus argumentos em outros meios de persuasão, como a lógica, o bom senso e, até mesmo, apelos emocionais.”</a:t>
            </a:r>
          </a:p>
          <a:p>
            <a:pPr marL="45720" indent="0" algn="just">
              <a:buNone/>
            </a:pPr>
            <a:r>
              <a:rPr lang="pt-BR" i="1" dirty="0"/>
              <a:t>(In Como os Advogados salvaram o mundo. 1ª ed. </a:t>
            </a:r>
            <a:r>
              <a:rPr lang="pt-BR" dirty="0"/>
              <a:t>Rio de Janeiro: Nova Fronteira, 2018, p.</a:t>
            </a:r>
            <a:r>
              <a:rPr lang="pt-BR"/>
              <a:t>23.)</a:t>
            </a:r>
            <a:r>
              <a:rPr lang="pt-BR" i="1"/>
              <a:t> 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42306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Qual o objeto do Direito Empresarial?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pt-BR" dirty="0"/>
          </a:p>
          <a:p>
            <a:pPr algn="just" rtl="0"/>
            <a:r>
              <a:rPr lang="pt-BR" dirty="0"/>
              <a:t>Para a maioria dos autores modernos (dentre estes, Fabio </a:t>
            </a:r>
            <a:r>
              <a:rPr lang="pt-BR" dirty="0" err="1"/>
              <a:t>Ulhoa</a:t>
            </a:r>
            <a:r>
              <a:rPr lang="pt-BR" dirty="0"/>
              <a:t> Coelho e Ricardo Negrão) o objeto do direito empresarial (ou comercial) é a </a:t>
            </a:r>
            <a:r>
              <a:rPr lang="pt-BR" i="1" dirty="0"/>
              <a:t>atividade economicamente organizada de fornecimento de bens ou serviços, </a:t>
            </a:r>
            <a:r>
              <a:rPr lang="pt-BR" dirty="0"/>
              <a:t>que se denomina </a:t>
            </a:r>
            <a:r>
              <a:rPr lang="pt-BR" b="1" dirty="0"/>
              <a:t>empresa</a:t>
            </a:r>
            <a:r>
              <a:rPr lang="pt-BR" dirty="0"/>
              <a:t>.</a:t>
            </a:r>
          </a:p>
          <a:p>
            <a:pPr algn="just" rtl="0"/>
            <a:r>
              <a:rPr lang="pt-BR" dirty="0"/>
              <a:t>Daí porque, a nosso sentir, malgrado a nomenclatura clássica e tradicional estipule a disciplina como Direito Comercial, quer nos aprece mais adequado, visto sob a perspectiva de seu objeto é a empresa, assim entendida a atividade, nos valermos da denominação de direito empresarial.</a:t>
            </a:r>
          </a:p>
        </p:txBody>
      </p:sp>
    </p:spTree>
    <p:extLst>
      <p:ext uri="{BB962C8B-B14F-4D97-AF65-F5344CB8AC3E}">
        <p14:creationId xmlns:p14="http://schemas.microsoft.com/office/powerpoint/2010/main" val="163731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t-BR" dirty="0"/>
              <a:t>Mas, sob qual foco a empresa deve ser estudada e compreendida?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just" rtl="0"/>
            <a:r>
              <a:rPr lang="pt-BR" dirty="0"/>
              <a:t>Compartilhamos da visão da Professora titular da USP, Paula A. </a:t>
            </a:r>
            <a:r>
              <a:rPr lang="pt-BR" dirty="0" err="1"/>
              <a:t>Forgione</a:t>
            </a:r>
            <a:r>
              <a:rPr lang="pt-BR" dirty="0"/>
              <a:t> (</a:t>
            </a:r>
            <a:r>
              <a:rPr lang="pt-BR" i="1" dirty="0"/>
              <a:t>In A  Evolução do Direito Comercial Brasileiro. Da mercancia ao mercado, </a:t>
            </a:r>
            <a:r>
              <a:rPr lang="pt-BR" dirty="0"/>
              <a:t>4ª ed.</a:t>
            </a:r>
            <a:r>
              <a:rPr lang="pt-BR" i="1" dirty="0"/>
              <a:t> </a:t>
            </a:r>
            <a:r>
              <a:rPr lang="pt-BR" dirty="0"/>
              <a:t>SP:RT, 2019, p. 73</a:t>
            </a:r>
            <a:r>
              <a:rPr lang="pt-BR" i="1" dirty="0"/>
              <a:t>)</a:t>
            </a:r>
            <a:r>
              <a:rPr lang="pt-BR" dirty="0"/>
              <a:t> ao afirmar que</a:t>
            </a:r>
          </a:p>
          <a:p>
            <a:pPr algn="just" rtl="0"/>
            <a:r>
              <a:rPr lang="pt-BR" i="1" dirty="0"/>
              <a:t>“Temos um novo período de evolução do direito comercial, em que se supera a visão estática de empresa para encará-la, também, em sua dinâmica. De um direito medieval da classe, ligado à pessoa do mercador, passamos ao critério objetivo e liberal dos atos de comércio e, finalmente, à atividade da empresa. Urge estuda-la a partir do pressuposto de que sua atividade somente encontra função econômica, razão de ser, </a:t>
            </a:r>
            <a:r>
              <a:rPr lang="pt-BR" b="1" i="1" dirty="0"/>
              <a:t>no mercado</a:t>
            </a:r>
            <a:r>
              <a:rPr lang="pt-BR" i="1" dirty="0"/>
              <a:t>.” </a:t>
            </a:r>
          </a:p>
          <a:p>
            <a:pPr rtl="0"/>
            <a:r>
              <a:rPr lang="pt-BR" dirty="0"/>
              <a:t>Essa perspectiva muda completamente o eixo para ampliar uma visão privatista do direito empresarial como de interesse exclusivo dos seus atores privados, mas para uma maior dimensão, de interesse coletivo, social, de todo o mercado.  </a:t>
            </a:r>
          </a:p>
        </p:txBody>
      </p:sp>
    </p:spTree>
    <p:extLst>
      <p:ext uri="{BB962C8B-B14F-4D97-AF65-F5344CB8AC3E}">
        <p14:creationId xmlns:p14="http://schemas.microsoft.com/office/powerpoint/2010/main" val="27728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t-BR" dirty="0"/>
              <a:t>E qual a base para um mercado saudável?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 dirty="0"/>
              <a:t>A livre iniciativa, que pressupõe: concorrência e liberdade econômica.</a:t>
            </a:r>
          </a:p>
          <a:p>
            <a:pPr rtl="0"/>
            <a:r>
              <a:rPr lang="pt-BR" dirty="0"/>
              <a:t>Quanto maior a intervenção econômica, menos concorrência e menos liberdade, o que resulta em prejuízo aos consumidores.</a:t>
            </a:r>
          </a:p>
          <a:p>
            <a:pPr algn="just" rtl="0"/>
            <a:r>
              <a:rPr lang="pt-BR" dirty="0"/>
              <a:t>Liberdade econômica não se confunde com menor politica social de estado. A Alemanha é um dos países com alto grau de liberdade econômica e desenvolvimento, mas alto índice de programas sociais e distribuição de renda, assim como Austrália e Dinamarca entre outros.</a:t>
            </a:r>
          </a:p>
          <a:p>
            <a:pPr algn="just" rtl="0"/>
            <a:r>
              <a:rPr lang="pt-BR" dirty="0"/>
              <a:t>Há, infelizmente, uma tendência de se demonizar a livre iniciativa, o mercado, o que implica em menor desenvolvimento.</a:t>
            </a:r>
          </a:p>
          <a:p>
            <a:pPr algn="just" rtl="0"/>
            <a:r>
              <a:rPr lang="pt-BR" dirty="0"/>
              <a:t>E, neste tocante, é importante frisar que segurança do mercado, pressupõe segurança jurídica, eis que o empresário demanda sempre tomar decisões com análise de riscos. Assim, alocação de riscos é inerente a prática empresarial.</a:t>
            </a:r>
          </a:p>
        </p:txBody>
      </p:sp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t-BR" dirty="0"/>
              <a:t>Mas quais matérias se encontram </a:t>
            </a:r>
            <a:r>
              <a:rPr lang="pt-BR" i="1" dirty="0"/>
              <a:t>diretamente </a:t>
            </a:r>
            <a:r>
              <a:rPr lang="pt-BR" dirty="0"/>
              <a:t>afetas ao Direito Empresarial?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rtl="0"/>
            <a:r>
              <a:rPr lang="pt-BR" dirty="0"/>
              <a:t>Societário;</a:t>
            </a:r>
          </a:p>
          <a:p>
            <a:pPr rtl="0"/>
            <a:r>
              <a:rPr lang="pt-BR" dirty="0"/>
              <a:t>Insolvência (Falências, RJ, REJ);</a:t>
            </a:r>
          </a:p>
          <a:p>
            <a:pPr rtl="0"/>
            <a:r>
              <a:rPr lang="pt-BR" dirty="0"/>
              <a:t>Propriedade Intelectual (Marcas, Patentes, concorrência desleal);</a:t>
            </a:r>
          </a:p>
          <a:p>
            <a:pPr rtl="0"/>
            <a:r>
              <a:rPr lang="pt-BR" dirty="0"/>
              <a:t>Direito de Tecnologia;</a:t>
            </a:r>
          </a:p>
          <a:p>
            <a:pPr rtl="0"/>
            <a:r>
              <a:rPr lang="pt-BR" dirty="0"/>
              <a:t>Disputas Arbitrais;</a:t>
            </a:r>
          </a:p>
          <a:p>
            <a:pPr rtl="0"/>
            <a:r>
              <a:rPr lang="pt-BR" dirty="0"/>
              <a:t>Títulos de Crédito e Contratos Empresariais (Contratos em Rede, Distribuição, Franquias, </a:t>
            </a:r>
            <a:r>
              <a:rPr lang="pt-BR" dirty="0" err="1"/>
              <a:t>etc</a:t>
            </a:r>
            <a:r>
              <a:rPr lang="pt-BR" dirty="0"/>
              <a:t>);</a:t>
            </a:r>
          </a:p>
          <a:p>
            <a:pPr rtl="0"/>
            <a:r>
              <a:rPr lang="pt-BR" dirty="0"/>
              <a:t>Direito Marítimo;</a:t>
            </a:r>
          </a:p>
          <a:p>
            <a:pPr rtl="0"/>
            <a:r>
              <a:rPr lang="pt-BR" dirty="0"/>
              <a:t>Mercado de capitais;</a:t>
            </a:r>
          </a:p>
          <a:p>
            <a:pPr rtl="0"/>
            <a:r>
              <a:rPr lang="pt-BR" dirty="0"/>
              <a:t>Antitruste;</a:t>
            </a:r>
          </a:p>
          <a:p>
            <a:pPr rtl="0"/>
            <a:endParaRPr lang="pt-BR" dirty="0"/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813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just" rtl="0"/>
            <a:r>
              <a:rPr lang="pt-BR" sz="2000" dirty="0"/>
              <a:t>Mas o profissional da área deve ter conhecimento e suporte e outras áreas do direito, dada a interdisciplinaridade da matéria. No direito empresarial diariamente se atua com questões que tangenciam as seguintes áreas: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 dirty="0"/>
              <a:t>Direito Tributário;</a:t>
            </a:r>
          </a:p>
          <a:p>
            <a:pPr rtl="0"/>
            <a:r>
              <a:rPr lang="pt-BR" dirty="0"/>
              <a:t>Direito Civil Lato Sensu;</a:t>
            </a:r>
          </a:p>
          <a:p>
            <a:pPr rtl="0"/>
            <a:r>
              <a:rPr lang="pt-BR" dirty="0"/>
              <a:t>Direito do Consumidor;</a:t>
            </a:r>
          </a:p>
          <a:p>
            <a:pPr rtl="0"/>
            <a:r>
              <a:rPr lang="pt-BR" dirty="0"/>
              <a:t>Direito do Trabalho;</a:t>
            </a:r>
          </a:p>
          <a:p>
            <a:pPr rtl="0"/>
            <a:r>
              <a:rPr lang="pt-BR" dirty="0"/>
              <a:t>Direito Administrativo;</a:t>
            </a:r>
          </a:p>
          <a:p>
            <a:pPr rtl="0"/>
            <a:r>
              <a:rPr lang="pt-BR" dirty="0"/>
              <a:t>Direito Penal.</a:t>
            </a:r>
          </a:p>
          <a:p>
            <a:pPr marL="45720" indent="0" algn="just" rtl="0">
              <a:buNone/>
            </a:pPr>
            <a:r>
              <a:rPr lang="pt-BR" dirty="0"/>
              <a:t>O profissional de direito empresarial, deve, acima de tudo, </a:t>
            </a:r>
            <a:r>
              <a:rPr lang="pt-BR" u="sng" dirty="0"/>
              <a:t>ter conhecimento do mundo dos negócios e da dinâmica empresarial</a:t>
            </a:r>
            <a:r>
              <a:rPr lang="pt-BR" dirty="0"/>
              <a:t> e pautar sua atuação não apenas em atividades automáticas, mas sim criativas, de </a:t>
            </a:r>
            <a:r>
              <a:rPr lang="pt-BR" u="sng" dirty="0"/>
              <a:t>modo a buscar alternativas para a viabilização dos negócios, com segurança jurídica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7342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2B9C4-1131-41AB-A78A-323706D1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200" dirty="0"/>
              <a:t>Nesse sentido, além de conhecimento amplo em várias áreas de direito, recomenda-se que o profissional de direito empresarial também tenha conhecimentos básicos de: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090C32A-43D8-4709-9EE2-559752D5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Economia;</a:t>
            </a:r>
          </a:p>
          <a:p>
            <a:r>
              <a:rPr lang="pt-BR" dirty="0"/>
              <a:t>Contabilidade;</a:t>
            </a:r>
          </a:p>
          <a:p>
            <a:r>
              <a:rPr lang="pt-BR" dirty="0"/>
              <a:t>Administração de Empresas;</a:t>
            </a:r>
          </a:p>
          <a:p>
            <a:pPr marL="45720" indent="0" algn="just">
              <a:buNone/>
            </a:pPr>
            <a:r>
              <a:rPr lang="pt-BR" dirty="0"/>
              <a:t>Some-se a isso, ainda, ser bastante aconselhável que o profissional tenha um bom perfil negocial, aplicando técnicas de negociação, eis que de regra, além de se tratar rotineiro a assessoria em negociações previas a litígios, costumeiramente os clientes demandam o profissional para auxilio em negociações comerciais de relevância.</a:t>
            </a:r>
          </a:p>
        </p:txBody>
      </p:sp>
    </p:spTree>
    <p:extLst>
      <p:ext uri="{BB962C8B-B14F-4D97-AF65-F5344CB8AC3E}">
        <p14:creationId xmlns:p14="http://schemas.microsoft.com/office/powerpoint/2010/main" val="81578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Exemplos Práticos: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pt-BR" dirty="0"/>
              <a:t>Planejamento Societário (impacto fiscal, risco e sucessório);</a:t>
            </a:r>
          </a:p>
          <a:p>
            <a:pPr rtl="0"/>
            <a:r>
              <a:rPr lang="pt-BR" dirty="0"/>
              <a:t>Contratos de EPC e EPCM e atuação contratual em rede;</a:t>
            </a:r>
          </a:p>
          <a:p>
            <a:pPr rtl="0"/>
            <a:r>
              <a:rPr lang="pt-BR" dirty="0"/>
              <a:t>Novos Negócios Inovadores (Startups).</a:t>
            </a:r>
          </a:p>
          <a:p>
            <a:r>
              <a:rPr lang="pt-BR" dirty="0"/>
              <a:t> </a:t>
            </a:r>
            <a:r>
              <a:rPr lang="pt-BR" dirty="0" err="1"/>
              <a:t>Fintechs</a:t>
            </a:r>
            <a:r>
              <a:rPr lang="pt-BR" dirty="0"/>
              <a:t>.</a:t>
            </a:r>
          </a:p>
          <a:p>
            <a:pPr marL="45720" indent="0" algn="just">
              <a:buNone/>
            </a:pPr>
            <a:r>
              <a:rPr lang="pt-BR" dirty="0"/>
              <a:t>Consoante se observa, a pratica efetiva do advogado com ênfase em direito empresarial é, igualmente, dinâmica, e exige uma visão ampla do direito a fim de melhor assistir ao cliente.</a:t>
            </a:r>
          </a:p>
        </p:txBody>
      </p:sp>
    </p:spTree>
    <p:extLst>
      <p:ext uri="{BB962C8B-B14F-4D97-AF65-F5344CB8AC3E}">
        <p14:creationId xmlns:p14="http://schemas.microsoft.com/office/powerpoint/2010/main" val="42592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01D7E5-8DD5-4B00-BCEB-248C6894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0E3AE9C1-EBDB-452D-AD43-A7F07B70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pt-BR" sz="3000" dirty="0"/>
          </a:p>
          <a:p>
            <a:pPr marL="45720" indent="0">
              <a:buNone/>
            </a:pPr>
            <a:endParaRPr lang="pt-BR" sz="3000" dirty="0"/>
          </a:p>
          <a:p>
            <a:pPr marL="45720" indent="0" algn="ctr">
              <a:buNone/>
            </a:pPr>
            <a:r>
              <a:rPr lang="pt-BR" sz="6000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8080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presentação de estratégia de negócios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4351746_TF03460663" id="{BB9C881E-B7CC-44DE-8870-6A5EDD224687}" vid="{37E13138-6DBD-4A49-9D55-C62F149A4050}"/>
    </a:ext>
  </a:extLst>
</a:theme>
</file>

<file path=ppt/theme/theme2.xml><?xml version="1.0" encoding="utf-8"?>
<a:theme xmlns:a="http://schemas.openxmlformats.org/drawingml/2006/main" name="Tema do Offic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F1070-8794-47AC-90B7-1F2E078096FF}">
  <ds:schemaRefs>
    <ds:schemaRef ds:uri="http://www.w3.org/XML/1998/namespace"/>
    <ds:schemaRef ds:uri="a4f35948-e619-41b3-aa29-22878b09cfd2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40262f94-9f35-4ac3-9a90-690165a166b7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CB30B94-6D3B-4C91-947C-5EB8E8EFFE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3E1689-1E09-4ADC-A5E7-6718BF79A8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estratégia de negócios</Template>
  <TotalTime>77</TotalTime>
  <Words>858</Words>
  <Application>Microsoft Office PowerPoint</Application>
  <PresentationFormat>Personalizar</PresentationFormat>
  <Paragraphs>59</Paragraphs>
  <Slides>10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Apresentação de estratégia de negócios</vt:lpstr>
      <vt:lpstr>Direito Empresarial</vt:lpstr>
      <vt:lpstr>Direito x Prática da Advocacia</vt:lpstr>
      <vt:lpstr>Qual o objeto do Direito Empresarial?</vt:lpstr>
      <vt:lpstr>Mas, sob qual foco a empresa deve ser estudada e compreendida?</vt:lpstr>
      <vt:lpstr>E qual a base para um mercado saudável?</vt:lpstr>
      <vt:lpstr>Mas quais matérias se encontram diretamente afetas ao Direito Empresarial?</vt:lpstr>
      <vt:lpstr>Mas o profissional da área deve ter conhecimento e suporte e outras áreas do direito, dada a interdisciplinaridade da matéria. No direito empresarial diariamente se atua com questões que tangenciam as seguintes áreas: </vt:lpstr>
      <vt:lpstr>Nesse sentido, além de conhecimento amplo em várias áreas de direito, recomenda-se que o profissional de direito empresarial também tenha conhecimentos básicos de: </vt:lpstr>
      <vt:lpstr>Exemplos Práticos: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Direito Empresarial</dc:title>
  <dc:creator>Jonathas Augusto Busanelli</dc:creator>
  <cp:lastModifiedBy>FB.user</cp:lastModifiedBy>
  <cp:revision>11</cp:revision>
  <dcterms:created xsi:type="dcterms:W3CDTF">2019-06-07T17:39:34Z</dcterms:created>
  <dcterms:modified xsi:type="dcterms:W3CDTF">2019-06-26T20:18:49Z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