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6" r:id="rId4"/>
    <p:sldId id="258" r:id="rId5"/>
    <p:sldId id="259" r:id="rId6"/>
    <p:sldId id="261" r:id="rId7"/>
    <p:sldId id="262" r:id="rId8"/>
    <p:sldId id="274" r:id="rId9"/>
    <p:sldId id="263" r:id="rId10"/>
    <p:sldId id="264" r:id="rId11"/>
    <p:sldId id="265" r:id="rId12"/>
    <p:sldId id="266" r:id="rId13"/>
    <p:sldId id="267" r:id="rId14"/>
    <p:sldId id="268" r:id="rId15"/>
    <p:sldId id="270" r:id="rId16"/>
    <p:sldId id="271" r:id="rId17"/>
    <p:sldId id="273" r:id="rId18"/>
    <p:sldId id="278" r:id="rId19"/>
    <p:sldId id="280" r:id="rId20"/>
    <p:sldId id="281" r:id="rId21"/>
    <p:sldId id="282" r:id="rId22"/>
    <p:sldId id="283" r:id="rId23"/>
    <p:sldId id="284" r:id="rId24"/>
    <p:sldId id="285" r:id="rId25"/>
    <p:sldId id="286" r:id="rId26"/>
    <p:sldId id="287" r:id="rId27"/>
    <p:sldId id="288" r:id="rId28"/>
    <p:sldId id="260" r:id="rId29"/>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t-BR" smtClean="0"/>
              <a:t>Clique para editar o título mestre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7/23/2019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t-BR" smtClean="0"/>
              <a:t>Clique para editar o título mestre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42A54C80-263E-416B-A8E0-580EDEADCBDC}" type="datetimeFigureOut">
              <a:rPr lang="en-US" dirty="0"/>
              <a:t>7/23/2019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7/23/2019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t-BR" smtClean="0"/>
              <a:t>Clique para editar o título mestre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t-BR" smtClean="0"/>
              <a:t>Clique para editar o título mestre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t-BR" smtClean="0"/>
              <a:t>Clique para editar o título mestre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oleObject" Target="../embeddings/oleObject1.bin"/><Relationship Id="rId7" Type="http://schemas.openxmlformats.org/officeDocument/2006/relationships/package" Target="../embeddings/Documento_do_Microsoft_Word2.docx"/><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emf"/><Relationship Id="rId4" Type="http://schemas.openxmlformats.org/officeDocument/2006/relationships/package" Target="../embeddings/Documento_do_Microsoft_Word1.docx"/></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Documento_do_Microsoft_Word3.docx"/></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package" Target="../embeddings/Documento_do_Microsoft_Word4.docx"/></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34862" y="141667"/>
            <a:ext cx="7522475" cy="1552335"/>
          </a:xfrm>
        </p:spPr>
        <p:txBody>
          <a:bodyPr/>
          <a:lstStyle/>
          <a:p>
            <a:pPr algn="ctr"/>
            <a:r>
              <a:rPr lang="pt-BR" sz="4000" b="1" dirty="0" smtClean="0">
                <a:solidFill>
                  <a:schemeClr val="tx1"/>
                </a:solidFill>
              </a:rPr>
              <a:t>OFICINA DE PEÇAS PARA A JOVEM ADVOCACIA</a:t>
            </a:r>
            <a:endParaRPr lang="pt-BR" sz="4000" b="1" dirty="0">
              <a:solidFill>
                <a:schemeClr val="tx1"/>
              </a:solidFill>
            </a:endParaRPr>
          </a:p>
        </p:txBody>
      </p:sp>
      <p:sp>
        <p:nvSpPr>
          <p:cNvPr id="3" name="Subtítulo 2"/>
          <p:cNvSpPr>
            <a:spLocks noGrp="1"/>
          </p:cNvSpPr>
          <p:nvPr>
            <p:ph type="subTitle" idx="1"/>
          </p:nvPr>
        </p:nvSpPr>
        <p:spPr>
          <a:xfrm>
            <a:off x="1912631" y="2840220"/>
            <a:ext cx="7766936" cy="1096899"/>
          </a:xfrm>
        </p:spPr>
        <p:txBody>
          <a:bodyPr>
            <a:normAutofit/>
          </a:bodyPr>
          <a:lstStyle/>
          <a:p>
            <a:pPr algn="ctr"/>
            <a:r>
              <a:rPr lang="pt-BR" sz="4800" b="1" i="1" dirty="0" smtClean="0">
                <a:solidFill>
                  <a:schemeClr val="tx1"/>
                </a:solidFill>
                <a:effectLst>
                  <a:outerShdw blurRad="38100" dist="38100" dir="2700000" algn="tl">
                    <a:srgbClr val="000000">
                      <a:alpha val="43137"/>
                    </a:srgbClr>
                  </a:outerShdw>
                </a:effectLst>
              </a:rPr>
              <a:t>“</a:t>
            </a:r>
            <a:r>
              <a:rPr lang="pt-BR" sz="4800" b="1" i="1" u="sng" dirty="0" smtClean="0">
                <a:solidFill>
                  <a:schemeClr val="tx1"/>
                </a:solidFill>
                <a:effectLst>
                  <a:outerShdw blurRad="38100" dist="38100" dir="2700000" algn="tl">
                    <a:srgbClr val="000000">
                      <a:alpha val="43137"/>
                    </a:srgbClr>
                  </a:outerShdw>
                </a:effectLst>
              </a:rPr>
              <a:t>O HABEAS CORPUS</a:t>
            </a:r>
            <a:r>
              <a:rPr lang="pt-BR" sz="4800" b="1" i="1" dirty="0" smtClean="0">
                <a:solidFill>
                  <a:schemeClr val="tx1"/>
                </a:solidFill>
                <a:effectLst>
                  <a:outerShdw blurRad="38100" dist="38100" dir="2700000" algn="tl">
                    <a:srgbClr val="000000">
                      <a:alpha val="43137"/>
                    </a:srgbClr>
                  </a:outerShdw>
                </a:effectLst>
              </a:rPr>
              <a:t>”</a:t>
            </a:r>
            <a:endParaRPr lang="pt-BR" sz="4800" b="1" i="1" dirty="0">
              <a:solidFill>
                <a:schemeClr val="tx1"/>
              </a:solidFill>
              <a:effectLst>
                <a:outerShdw blurRad="38100" dist="38100" dir="2700000" algn="tl">
                  <a:srgbClr val="000000">
                    <a:alpha val="43137"/>
                  </a:srgbClr>
                </a:outerShdw>
              </a:effectLst>
            </a:endParaRPr>
          </a:p>
        </p:txBody>
      </p:sp>
      <p:sp>
        <p:nvSpPr>
          <p:cNvPr id="4" name="Retângulo 3"/>
          <p:cNvSpPr/>
          <p:nvPr/>
        </p:nvSpPr>
        <p:spPr>
          <a:xfrm>
            <a:off x="3773510" y="5083337"/>
            <a:ext cx="8216721" cy="1538883"/>
          </a:xfrm>
          <a:prstGeom prst="rect">
            <a:avLst/>
          </a:prstGeom>
        </p:spPr>
        <p:txBody>
          <a:bodyPr wrap="square">
            <a:spAutoFit/>
          </a:bodyPr>
          <a:lstStyle/>
          <a:p>
            <a:r>
              <a:rPr lang="pt-BR" sz="2000" b="1" i="1" dirty="0" smtClean="0">
                <a:effectLst>
                  <a:outerShdw blurRad="38100" dist="38100" dir="2700000" algn="tl">
                    <a:srgbClr val="000000">
                      <a:alpha val="43137"/>
                    </a:srgbClr>
                  </a:outerShdw>
                </a:effectLst>
              </a:rPr>
              <a:t>Marcel Ribas de Oliveira</a:t>
            </a:r>
            <a:r>
              <a:rPr lang="pt-BR" sz="2000" dirty="0" smtClean="0"/>
              <a:t>, advogado criminalista.</a:t>
            </a:r>
          </a:p>
          <a:p>
            <a:r>
              <a:rPr lang="pt-BR" sz="2000" dirty="0" smtClean="0"/>
              <a:t>Pós-graduando em Direito Penal Econômico pela PUC-MG</a:t>
            </a:r>
            <a:r>
              <a:rPr lang="pt-BR" dirty="0" smtClean="0"/>
              <a:t>.</a:t>
            </a:r>
          </a:p>
          <a:p>
            <a:endParaRPr lang="pt-BR" dirty="0" smtClean="0"/>
          </a:p>
          <a:p>
            <a:r>
              <a:rPr lang="pt-BR" dirty="0" smtClean="0"/>
              <a:t>Membro das Comissões da Jovem Advocacia, de Direitos e Prerrogativas e de Direitos Humanos da 33ª Subseção da OAB (Jundiaí)</a:t>
            </a:r>
            <a:endParaRPr lang="pt-BR" dirty="0"/>
          </a:p>
        </p:txBody>
      </p:sp>
    </p:spTree>
    <p:extLst>
      <p:ext uri="{BB962C8B-B14F-4D97-AF65-F5344CB8AC3E}">
        <p14:creationId xmlns:p14="http://schemas.microsoft.com/office/powerpoint/2010/main" val="2406257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70575" y="1046241"/>
            <a:ext cx="11629504" cy="1233321"/>
          </a:xfrm>
        </p:spPr>
        <p:txBody>
          <a:bodyPr/>
          <a:lstStyle/>
          <a:p>
            <a:pPr algn="l"/>
            <a:r>
              <a:rPr lang="pt-BR" sz="2400" b="1" u="sng" dirty="0" smtClean="0">
                <a:solidFill>
                  <a:schemeClr val="tx1"/>
                </a:solidFill>
              </a:rPr>
              <a:t/>
            </a:r>
            <a:br>
              <a:rPr lang="pt-BR" sz="2400" b="1" u="sng" dirty="0" smtClean="0">
                <a:solidFill>
                  <a:schemeClr val="tx1"/>
                </a:solidFill>
              </a:rPr>
            </a:br>
            <a:r>
              <a:rPr lang="pt-BR" sz="2400" b="1" u="sng" dirty="0">
                <a:solidFill>
                  <a:schemeClr val="tx1"/>
                </a:solidFill>
              </a:rPr>
              <a:t/>
            </a:r>
            <a:br>
              <a:rPr lang="pt-BR" sz="2400" b="1" u="sng" dirty="0">
                <a:solidFill>
                  <a:schemeClr val="tx1"/>
                </a:solidFill>
              </a:rPr>
            </a:br>
            <a:r>
              <a:rPr lang="pt-BR" sz="2400" b="1" u="sng" dirty="0" smtClean="0">
                <a:solidFill>
                  <a:schemeClr val="tx1"/>
                </a:solidFill>
              </a:rPr>
              <a:t/>
            </a:r>
            <a:br>
              <a:rPr lang="pt-BR" sz="2400" b="1" u="sng" dirty="0" smtClean="0">
                <a:solidFill>
                  <a:schemeClr val="tx1"/>
                </a:solidFill>
              </a:rPr>
            </a:br>
            <a:r>
              <a:rPr lang="pt-BR" sz="2400" b="1" u="sng" dirty="0">
                <a:solidFill>
                  <a:schemeClr val="tx1"/>
                </a:solidFill>
              </a:rPr>
              <a:t/>
            </a:r>
            <a:br>
              <a:rPr lang="pt-BR" sz="2400" b="1" u="sng" dirty="0">
                <a:solidFill>
                  <a:schemeClr val="tx1"/>
                </a:solidFill>
              </a:rPr>
            </a:br>
            <a:r>
              <a:rPr lang="pt-BR" sz="2400" b="1" u="sng" dirty="0" smtClean="0">
                <a:solidFill>
                  <a:schemeClr val="tx1"/>
                </a:solidFill>
              </a:rPr>
              <a:t/>
            </a:r>
            <a:br>
              <a:rPr lang="pt-BR" sz="2400" b="1" u="sng" dirty="0" smtClean="0">
                <a:solidFill>
                  <a:schemeClr val="tx1"/>
                </a:solidFill>
              </a:rPr>
            </a:br>
            <a:r>
              <a:rPr lang="pt-BR" sz="2400" b="1" u="sng" dirty="0">
                <a:solidFill>
                  <a:schemeClr val="tx1"/>
                </a:solidFill>
              </a:rPr>
              <a:t/>
            </a:r>
            <a:br>
              <a:rPr lang="pt-BR" sz="2400" b="1" u="sng" dirty="0">
                <a:solidFill>
                  <a:schemeClr val="tx1"/>
                </a:solidFill>
              </a:rPr>
            </a:br>
            <a:r>
              <a:rPr lang="pt-BR" sz="2800" b="1" u="sng" dirty="0" smtClean="0">
                <a:solidFill>
                  <a:schemeClr val="tx1"/>
                </a:solidFill>
                <a:effectLst>
                  <a:outerShdw blurRad="38100" dist="38100" dir="2700000" algn="tl">
                    <a:srgbClr val="000000">
                      <a:alpha val="43137"/>
                    </a:srgbClr>
                  </a:outerShdw>
                </a:effectLst>
              </a:rPr>
              <a:t>INTRODUÇÃO</a:t>
            </a:r>
            <a:r>
              <a:rPr lang="pt-BR" sz="2800" b="1" dirty="0" smtClean="0">
                <a:solidFill>
                  <a:schemeClr val="tx1"/>
                </a:solidFill>
                <a:effectLst>
                  <a:outerShdw blurRad="38100" dist="38100" dir="2700000" algn="tl">
                    <a:srgbClr val="000000">
                      <a:alpha val="43137"/>
                    </a:srgbClr>
                  </a:outerShdw>
                </a:effectLst>
              </a:rPr>
              <a:t>: </a:t>
            </a:r>
            <a:r>
              <a:rPr lang="pt-BR" sz="2400" b="1" dirty="0" smtClean="0">
                <a:solidFill>
                  <a:schemeClr val="tx1"/>
                </a:solidFill>
                <a:effectLst>
                  <a:outerShdw blurRad="38100" dist="38100" dir="2700000" algn="tl">
                    <a:srgbClr val="000000">
                      <a:alpha val="43137"/>
                    </a:srgbClr>
                  </a:outerShdw>
                </a:effectLst>
              </a:rPr>
              <a:t>A POUCO COMPREENDIDA ADVOCACIA CRIMINAL</a:t>
            </a:r>
            <a:r>
              <a:rPr lang="pt-BR" sz="2400" b="1" dirty="0" smtClean="0">
                <a:solidFill>
                  <a:schemeClr val="tx1"/>
                </a:solidFill>
              </a:rPr>
              <a:t/>
            </a:r>
            <a:br>
              <a:rPr lang="pt-BR" sz="2400" b="1" dirty="0" smtClean="0">
                <a:solidFill>
                  <a:schemeClr val="tx1"/>
                </a:solidFill>
              </a:rPr>
            </a:br>
            <a:r>
              <a:rPr lang="pt-BR" sz="2400" b="1" dirty="0" smtClean="0">
                <a:solidFill>
                  <a:schemeClr val="tx1"/>
                </a:solidFill>
              </a:rPr>
              <a:t/>
            </a:r>
            <a:br>
              <a:rPr lang="pt-BR" sz="2400" b="1" dirty="0" smtClean="0">
                <a:solidFill>
                  <a:schemeClr val="tx1"/>
                </a:solidFill>
              </a:rPr>
            </a:br>
            <a:r>
              <a:rPr lang="pt-BR" sz="2400" dirty="0" smtClean="0">
                <a:solidFill>
                  <a:schemeClr val="tx1"/>
                </a:solidFill>
              </a:rPr>
              <a:t>Para atuar com independência e altivez na advocacia criminal é preciso mudança de mentalidade e postura:</a:t>
            </a:r>
            <a:r>
              <a:rPr lang="pt-BR" sz="2400" b="1" dirty="0" smtClean="0">
                <a:solidFill>
                  <a:schemeClr val="tx1"/>
                </a:solidFill>
              </a:rPr>
              <a:t/>
            </a:r>
            <a:br>
              <a:rPr lang="pt-BR" sz="2400" b="1" dirty="0" smtClean="0">
                <a:solidFill>
                  <a:schemeClr val="tx1"/>
                </a:solidFill>
              </a:rPr>
            </a:br>
            <a:endParaRPr lang="pt-BR" sz="2400" b="1" dirty="0">
              <a:solidFill>
                <a:schemeClr val="tx1"/>
              </a:solidFill>
            </a:endParaRPr>
          </a:p>
        </p:txBody>
      </p:sp>
      <p:sp>
        <p:nvSpPr>
          <p:cNvPr id="6" name="CaixaDeTexto 5"/>
          <p:cNvSpPr txBox="1"/>
          <p:nvPr/>
        </p:nvSpPr>
        <p:spPr>
          <a:xfrm>
            <a:off x="573166" y="2601532"/>
            <a:ext cx="5267460" cy="3077766"/>
          </a:xfrm>
          <a:prstGeom prst="rect">
            <a:avLst/>
          </a:prstGeom>
          <a:noFill/>
        </p:spPr>
        <p:txBody>
          <a:bodyPr wrap="square" rtlCol="0">
            <a:spAutoFit/>
          </a:bodyPr>
          <a:lstStyle/>
          <a:p>
            <a:r>
              <a:rPr lang="pt-BR" sz="2800" b="1" i="1" dirty="0" smtClean="0">
                <a:solidFill>
                  <a:prstClr val="black"/>
                </a:solidFill>
                <a:effectLst>
                  <a:outerShdw blurRad="38100" dist="38100" dir="2700000" algn="tl">
                    <a:srgbClr val="000000">
                      <a:alpha val="43137"/>
                    </a:srgbClr>
                  </a:outerShdw>
                </a:effectLst>
              </a:rPr>
              <a:t>“Eu defendo meus clientes da culpa legal. Julgamentos morais eu deixo para a majestosa vingança de Deus.”</a:t>
            </a:r>
          </a:p>
          <a:p>
            <a:endParaRPr lang="pt-BR" dirty="0">
              <a:solidFill>
                <a:prstClr val="black"/>
              </a:solidFill>
            </a:endParaRPr>
          </a:p>
          <a:p>
            <a:r>
              <a:rPr lang="pt-BR" dirty="0" smtClean="0">
                <a:solidFill>
                  <a:prstClr val="black"/>
                </a:solidFill>
              </a:rPr>
              <a:t>Edward Bennet Williams, advogado norte-americano</a:t>
            </a:r>
            <a:endParaRPr lang="pt-BR" dirty="0">
              <a:solidFill>
                <a:prstClr val="black"/>
              </a:solidFill>
            </a:endParaRPr>
          </a:p>
        </p:txBody>
      </p:sp>
      <p:sp>
        <p:nvSpPr>
          <p:cNvPr id="8" name="CaixaDeTexto 7"/>
          <p:cNvSpPr txBox="1"/>
          <p:nvPr/>
        </p:nvSpPr>
        <p:spPr>
          <a:xfrm>
            <a:off x="6387918" y="2601532"/>
            <a:ext cx="5267460" cy="2769989"/>
          </a:xfrm>
          <a:prstGeom prst="rect">
            <a:avLst/>
          </a:prstGeom>
          <a:noFill/>
        </p:spPr>
        <p:txBody>
          <a:bodyPr wrap="square" rtlCol="0">
            <a:spAutoFit/>
          </a:bodyPr>
          <a:lstStyle/>
          <a:p>
            <a:r>
              <a:rPr lang="pt-BR" sz="2800" b="1" i="1" dirty="0" smtClean="0">
                <a:solidFill>
                  <a:prstClr val="black"/>
                </a:solidFill>
                <a:effectLst>
                  <a:outerShdw blurRad="38100" dist="38100" dir="2700000" algn="tl">
                    <a:srgbClr val="000000">
                      <a:alpha val="43137"/>
                    </a:srgbClr>
                  </a:outerShdw>
                </a:effectLst>
              </a:rPr>
              <a:t>“A advocacia é o refúgio da liberdade. Não há advocacia sem liberdade.”</a:t>
            </a:r>
          </a:p>
          <a:p>
            <a:endParaRPr lang="pt-BR" dirty="0" smtClean="0">
              <a:solidFill>
                <a:prstClr val="black"/>
              </a:solidFill>
            </a:endParaRPr>
          </a:p>
          <a:p>
            <a:endParaRPr lang="pt-BR" dirty="0">
              <a:solidFill>
                <a:prstClr val="black"/>
              </a:solidFill>
            </a:endParaRPr>
          </a:p>
          <a:p>
            <a:endParaRPr lang="pt-BR" dirty="0" smtClean="0">
              <a:solidFill>
                <a:prstClr val="black"/>
              </a:solidFill>
            </a:endParaRPr>
          </a:p>
          <a:p>
            <a:endParaRPr lang="pt-BR" dirty="0">
              <a:solidFill>
                <a:prstClr val="black"/>
              </a:solidFill>
            </a:endParaRPr>
          </a:p>
          <a:p>
            <a:r>
              <a:rPr lang="pt-BR" dirty="0" smtClean="0">
                <a:solidFill>
                  <a:prstClr val="black"/>
                </a:solidFill>
              </a:rPr>
              <a:t>Jacques </a:t>
            </a:r>
            <a:r>
              <a:rPr lang="pt-BR" dirty="0" err="1" smtClean="0">
                <a:solidFill>
                  <a:prstClr val="black"/>
                </a:solidFill>
              </a:rPr>
              <a:t>Isorni</a:t>
            </a:r>
            <a:r>
              <a:rPr lang="pt-BR" dirty="0" smtClean="0">
                <a:solidFill>
                  <a:prstClr val="black"/>
                </a:solidFill>
              </a:rPr>
              <a:t>, advogado francês</a:t>
            </a:r>
            <a:endParaRPr lang="pt-BR" dirty="0">
              <a:solidFill>
                <a:prstClr val="black"/>
              </a:solidFill>
            </a:endParaRPr>
          </a:p>
        </p:txBody>
      </p:sp>
    </p:spTree>
    <p:extLst>
      <p:ext uri="{BB962C8B-B14F-4D97-AF65-F5344CB8AC3E}">
        <p14:creationId xmlns:p14="http://schemas.microsoft.com/office/powerpoint/2010/main" val="2960690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34970" y="180305"/>
            <a:ext cx="11629503" cy="6370975"/>
          </a:xfrm>
          <a:prstGeom prst="rect">
            <a:avLst/>
          </a:prstGeom>
          <a:noFill/>
        </p:spPr>
        <p:txBody>
          <a:bodyPr wrap="square" rtlCol="0">
            <a:spAutoFit/>
          </a:bodyPr>
          <a:lstStyle/>
          <a:p>
            <a:r>
              <a:rPr lang="pt-BR" b="1" u="sng" dirty="0" smtClean="0">
                <a:solidFill>
                  <a:prstClr val="black"/>
                </a:solidFill>
                <a:effectLst>
                  <a:outerShdw blurRad="38100" dist="38100" dir="2700000" algn="tl">
                    <a:srgbClr val="000000">
                      <a:alpha val="43137"/>
                    </a:srgbClr>
                  </a:outerShdw>
                </a:effectLst>
              </a:rPr>
              <a:t>INTRODUÇÃO</a:t>
            </a:r>
            <a:r>
              <a:rPr lang="pt-BR" b="1" dirty="0">
                <a:solidFill>
                  <a:prstClr val="black"/>
                </a:solidFill>
                <a:effectLst>
                  <a:outerShdw blurRad="38100" dist="38100" dir="2700000" algn="tl">
                    <a:srgbClr val="000000">
                      <a:alpha val="43137"/>
                    </a:srgbClr>
                  </a:outerShdw>
                </a:effectLst>
              </a:rPr>
              <a:t> </a:t>
            </a:r>
            <a:r>
              <a:rPr lang="pt-BR" b="1" dirty="0" smtClean="0">
                <a:solidFill>
                  <a:prstClr val="black"/>
                </a:solidFill>
                <a:effectLst>
                  <a:outerShdw blurRad="38100" dist="38100" dir="2700000" algn="tl">
                    <a:srgbClr val="000000">
                      <a:alpha val="43137"/>
                    </a:srgbClr>
                  </a:outerShdw>
                </a:effectLst>
              </a:rPr>
              <a:t>(CONTINUAÇÃO...)</a:t>
            </a:r>
            <a:endParaRPr lang="pt-BR" b="1" dirty="0">
              <a:solidFill>
                <a:prstClr val="black"/>
              </a:solidFill>
              <a:effectLst>
                <a:outerShdw blurRad="38100" dist="38100" dir="2700000" algn="tl">
                  <a:srgbClr val="000000">
                    <a:alpha val="43137"/>
                  </a:srgbClr>
                </a:outerShdw>
              </a:effectLst>
            </a:endParaRP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342900" indent="-342900">
              <a:buFont typeface="Wingdings" panose="05000000000000000000" pitchFamily="2" charset="2"/>
              <a:buChar char="v"/>
            </a:pPr>
            <a:r>
              <a:rPr lang="pt-BR" sz="2000" b="1" dirty="0" smtClean="0">
                <a:solidFill>
                  <a:prstClr val="black"/>
                </a:solidFill>
              </a:rPr>
              <a:t>WALDIR TRONCOSO PEREZ: </a:t>
            </a:r>
          </a:p>
          <a:p>
            <a:endParaRPr lang="pt-BR" sz="1600" b="1" dirty="0">
              <a:solidFill>
                <a:prstClr val="black"/>
              </a:solidFill>
            </a:endParaRPr>
          </a:p>
          <a:p>
            <a:pPr algn="just">
              <a:lnSpc>
                <a:spcPct val="150000"/>
              </a:lnSpc>
            </a:pPr>
            <a:r>
              <a:rPr lang="pt-BR" sz="2000" b="1" dirty="0">
                <a:solidFill>
                  <a:prstClr val="black"/>
                </a:solidFill>
              </a:rPr>
              <a:t>“O réu é sempre o oprimido. Não importa se ele foi o opressor... [...] O elemento histórico imanente à vida do réu não entra no contexto do meu juízo para </a:t>
            </a:r>
            <a:r>
              <a:rPr lang="pt-BR" sz="2000" b="1" dirty="0" smtClean="0">
                <a:solidFill>
                  <a:prstClr val="black"/>
                </a:solidFill>
              </a:rPr>
              <a:t>defendê-lo </a:t>
            </a:r>
            <a:r>
              <a:rPr lang="pt-BR" sz="2000" b="1" dirty="0">
                <a:solidFill>
                  <a:prstClr val="black"/>
                </a:solidFill>
              </a:rPr>
              <a:t>ou não... [...] o grande problema que se coloca a nível ético-profissional é o advogado ficar dentro dos limites do direito de parcialidade </a:t>
            </a:r>
            <a:r>
              <a:rPr lang="pt-BR" sz="2000" b="1" dirty="0" smtClean="0">
                <a:solidFill>
                  <a:prstClr val="black"/>
                </a:solidFill>
              </a:rPr>
              <a:t>que lhe </a:t>
            </a:r>
            <a:r>
              <a:rPr lang="pt-BR" sz="2000" b="1" dirty="0">
                <a:solidFill>
                  <a:prstClr val="black"/>
                </a:solidFill>
              </a:rPr>
              <a:t>é</a:t>
            </a:r>
            <a:r>
              <a:rPr lang="pt-BR" sz="2000" b="1" dirty="0" smtClean="0">
                <a:solidFill>
                  <a:prstClr val="black"/>
                </a:solidFill>
              </a:rPr>
              <a:t> permitido </a:t>
            </a:r>
            <a:r>
              <a:rPr lang="pt-BR" sz="2000" b="1" dirty="0">
                <a:solidFill>
                  <a:prstClr val="black"/>
                </a:solidFill>
              </a:rPr>
              <a:t>pelo código de ética... [...] está inscrito </a:t>
            </a:r>
            <a:r>
              <a:rPr lang="pt-BR" sz="2000" b="1" dirty="0" smtClean="0">
                <a:solidFill>
                  <a:prstClr val="black"/>
                </a:solidFill>
              </a:rPr>
              <a:t>na Constituição </a:t>
            </a:r>
            <a:r>
              <a:rPr lang="pt-BR" sz="2000" b="1" dirty="0">
                <a:solidFill>
                  <a:prstClr val="black"/>
                </a:solidFill>
              </a:rPr>
              <a:t>Federal, entre os direitos do homem – e os direitos do homem não são os direitos do homem virtuoso -  são direitos do homem enquanto suporte moral do direito e de todos os homens... todos os homens tem direito de defesa. Esta abrangência é absoluta, é total e não tem nenhuma exceção, senão você nega a carta de direitos do homem, senão você nega a constituição, você nega aquilo que é imanente ao </a:t>
            </a:r>
            <a:r>
              <a:rPr lang="pt-BR" sz="2000" b="1" dirty="0" smtClean="0">
                <a:solidFill>
                  <a:prstClr val="black"/>
                </a:solidFill>
              </a:rPr>
              <a:t>homem, </a:t>
            </a:r>
            <a:r>
              <a:rPr lang="pt-BR" sz="2000" b="1" dirty="0">
                <a:solidFill>
                  <a:prstClr val="black"/>
                </a:solidFill>
              </a:rPr>
              <a:t>que é o direito de defesa...” </a:t>
            </a:r>
          </a:p>
          <a:p>
            <a:endParaRPr lang="pt-BR" sz="1600" b="1" dirty="0" smtClean="0">
              <a:solidFill>
                <a:prstClr val="black"/>
              </a:solidFill>
            </a:endParaRPr>
          </a:p>
          <a:p>
            <a:r>
              <a:rPr lang="pt-BR" sz="1600" b="1" dirty="0">
                <a:solidFill>
                  <a:schemeClr val="tx1">
                    <a:lumMod val="95000"/>
                    <a:lumOff val="5000"/>
                  </a:schemeClr>
                </a:solidFill>
              </a:rPr>
              <a:t>PROGRAMA JOGO DA VERDADE (TV CULTURA – 1982</a:t>
            </a:r>
            <a:r>
              <a:rPr lang="pt-BR" sz="1600" b="1" dirty="0" smtClean="0">
                <a:solidFill>
                  <a:schemeClr val="tx1">
                    <a:lumMod val="95000"/>
                    <a:lumOff val="5000"/>
                  </a:schemeClr>
                </a:solidFill>
              </a:rPr>
              <a:t>)</a:t>
            </a:r>
          </a:p>
          <a:p>
            <a:r>
              <a:rPr lang="pt-BR" sz="1600" b="1" dirty="0">
                <a:solidFill>
                  <a:schemeClr val="tx1">
                    <a:lumMod val="95000"/>
                    <a:lumOff val="5000"/>
                  </a:schemeClr>
                </a:solidFill>
              </a:rPr>
              <a:t>https://</a:t>
            </a:r>
            <a:r>
              <a:rPr lang="pt-BR" sz="1600" b="1" dirty="0" smtClean="0">
                <a:solidFill>
                  <a:schemeClr val="tx1">
                    <a:lumMod val="95000"/>
                    <a:lumOff val="5000"/>
                  </a:schemeClr>
                </a:solidFill>
              </a:rPr>
              <a:t>www.youtube.com/watch?v=ktJcKO81Et4  (acesso em 21.07.2019 - 5’30”)</a:t>
            </a:r>
            <a:endParaRPr lang="pt-BR" sz="1600" b="1" dirty="0">
              <a:solidFill>
                <a:schemeClr val="tx1">
                  <a:lumMod val="95000"/>
                  <a:lumOff val="5000"/>
                </a:schemeClr>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8384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09211" y="569722"/>
            <a:ext cx="11629504" cy="1233321"/>
          </a:xfrm>
        </p:spPr>
        <p:txBody>
          <a:bodyPr/>
          <a:lstStyle/>
          <a:p>
            <a:pPr algn="l"/>
            <a:r>
              <a:rPr lang="pt-BR" sz="2400" b="1" u="sng" dirty="0" smtClean="0">
                <a:solidFill>
                  <a:schemeClr val="tx1"/>
                </a:solidFill>
              </a:rPr>
              <a:t/>
            </a:r>
            <a:br>
              <a:rPr lang="pt-BR" sz="2400" b="1" u="sng" dirty="0" smtClean="0">
                <a:solidFill>
                  <a:schemeClr val="tx1"/>
                </a:solidFill>
              </a:rPr>
            </a:br>
            <a:r>
              <a:rPr lang="pt-BR" sz="2400" b="1" u="sng" dirty="0">
                <a:solidFill>
                  <a:schemeClr val="tx1"/>
                </a:solidFill>
              </a:rPr>
              <a:t/>
            </a:r>
            <a:br>
              <a:rPr lang="pt-BR" sz="2400" b="1" u="sng" dirty="0">
                <a:solidFill>
                  <a:schemeClr val="tx1"/>
                </a:solidFill>
              </a:rPr>
            </a:br>
            <a:r>
              <a:rPr lang="pt-BR" sz="2400" b="1" u="sng" dirty="0" smtClean="0">
                <a:solidFill>
                  <a:schemeClr val="tx1"/>
                </a:solidFill>
              </a:rPr>
              <a:t/>
            </a:r>
            <a:br>
              <a:rPr lang="pt-BR" sz="2400" b="1" u="sng" dirty="0" smtClean="0">
                <a:solidFill>
                  <a:schemeClr val="tx1"/>
                </a:solidFill>
              </a:rPr>
            </a:br>
            <a:r>
              <a:rPr lang="pt-BR" sz="2400" b="1" u="sng" dirty="0">
                <a:solidFill>
                  <a:schemeClr val="tx1"/>
                </a:solidFill>
              </a:rPr>
              <a:t/>
            </a:r>
            <a:br>
              <a:rPr lang="pt-BR" sz="2400" b="1" u="sng" dirty="0">
                <a:solidFill>
                  <a:schemeClr val="tx1"/>
                </a:solidFill>
              </a:rPr>
            </a:br>
            <a:r>
              <a:rPr lang="pt-BR" sz="2400" b="1" u="sng" dirty="0" smtClean="0">
                <a:solidFill>
                  <a:schemeClr val="tx1"/>
                </a:solidFill>
              </a:rPr>
              <a:t/>
            </a:r>
            <a:br>
              <a:rPr lang="pt-BR" sz="2400" b="1" u="sng" dirty="0" smtClean="0">
                <a:solidFill>
                  <a:schemeClr val="tx1"/>
                </a:solidFill>
              </a:rPr>
            </a:br>
            <a:r>
              <a:rPr lang="pt-BR" sz="2400" b="1" u="sng" dirty="0">
                <a:solidFill>
                  <a:schemeClr val="tx1"/>
                </a:solidFill>
              </a:rPr>
              <a:t/>
            </a:r>
            <a:br>
              <a:rPr lang="pt-BR" sz="2400" b="1" u="sng" dirty="0">
                <a:solidFill>
                  <a:schemeClr val="tx1"/>
                </a:solidFill>
              </a:rPr>
            </a:br>
            <a:r>
              <a:rPr lang="pt-BR" sz="2800" b="1" u="sng" dirty="0" smtClean="0">
                <a:solidFill>
                  <a:schemeClr val="tx1"/>
                </a:solidFill>
                <a:effectLst>
                  <a:outerShdw blurRad="38100" dist="38100" dir="2700000" algn="tl">
                    <a:srgbClr val="000000">
                      <a:alpha val="43137"/>
                    </a:srgbClr>
                  </a:outerShdw>
                </a:effectLst>
              </a:rPr>
              <a:t>O PAPEL DA ADVOCACIA</a:t>
            </a:r>
            <a:r>
              <a:rPr lang="pt-BR" sz="2800" b="1" dirty="0" smtClean="0">
                <a:solidFill>
                  <a:schemeClr val="tx1"/>
                </a:solidFill>
                <a:effectLst>
                  <a:outerShdw blurRad="38100" dist="38100" dir="2700000" algn="tl">
                    <a:srgbClr val="000000">
                      <a:alpha val="43137"/>
                    </a:srgbClr>
                  </a:outerShdw>
                </a:effectLst>
              </a:rPr>
              <a:t>: FATOS HISTÓRICOS</a:t>
            </a:r>
            <a:r>
              <a:rPr lang="pt-BR" sz="2400" b="1" dirty="0" smtClean="0">
                <a:solidFill>
                  <a:schemeClr val="tx1"/>
                </a:solidFill>
              </a:rPr>
              <a:t/>
            </a:r>
            <a:br>
              <a:rPr lang="pt-BR" sz="2400" b="1" dirty="0" smtClean="0">
                <a:solidFill>
                  <a:schemeClr val="tx1"/>
                </a:solidFill>
              </a:rPr>
            </a:br>
            <a:r>
              <a:rPr lang="pt-BR" sz="2400" b="1" dirty="0" smtClean="0">
                <a:solidFill>
                  <a:schemeClr val="tx1"/>
                </a:solidFill>
              </a:rPr>
              <a:t/>
            </a:r>
            <a:br>
              <a:rPr lang="pt-BR" sz="2400" b="1" dirty="0" smtClean="0">
                <a:solidFill>
                  <a:schemeClr val="tx1"/>
                </a:solidFill>
              </a:rPr>
            </a:br>
            <a:r>
              <a:rPr lang="pt-BR" sz="2000" dirty="0" smtClean="0">
                <a:solidFill>
                  <a:schemeClr val="tx1"/>
                </a:solidFill>
              </a:rPr>
              <a:t>A </a:t>
            </a:r>
            <a:r>
              <a:rPr lang="pt-BR" sz="2000" dirty="0">
                <a:solidFill>
                  <a:schemeClr val="tx1"/>
                </a:solidFill>
              </a:rPr>
              <a:t>Advocacia </a:t>
            </a:r>
            <a:r>
              <a:rPr lang="pt-BR" sz="2000" dirty="0" smtClean="0">
                <a:solidFill>
                  <a:schemeClr val="tx1"/>
                </a:solidFill>
              </a:rPr>
              <a:t>contribuiu para </a:t>
            </a:r>
            <a:r>
              <a:rPr lang="pt-BR" sz="2000" dirty="0">
                <a:solidFill>
                  <a:schemeClr val="tx1"/>
                </a:solidFill>
              </a:rPr>
              <a:t>grandes conquistas e avanços civilizatórios, que perduram até hoje e são responsáveis pela estrutura da civilização como a conhecemos</a:t>
            </a:r>
            <a:r>
              <a:rPr lang="pt-BR" sz="2000" dirty="0" smtClean="0">
                <a:solidFill>
                  <a:schemeClr val="tx1"/>
                </a:solidFill>
              </a:rPr>
              <a:t>:</a:t>
            </a:r>
            <a:endParaRPr lang="pt-BR" sz="2000" b="1" dirty="0">
              <a:solidFill>
                <a:schemeClr val="tx1"/>
              </a:solidFill>
            </a:endParaRPr>
          </a:p>
        </p:txBody>
      </p:sp>
      <p:sp>
        <p:nvSpPr>
          <p:cNvPr id="6" name="CaixaDeTexto 5"/>
          <p:cNvSpPr txBox="1"/>
          <p:nvPr/>
        </p:nvSpPr>
        <p:spPr>
          <a:xfrm>
            <a:off x="309212" y="2189409"/>
            <a:ext cx="11629503" cy="5109091"/>
          </a:xfrm>
          <a:prstGeom prst="rect">
            <a:avLst/>
          </a:prstGeom>
          <a:noFill/>
        </p:spPr>
        <p:txBody>
          <a:bodyPr wrap="square" rtlCol="0">
            <a:spAutoFit/>
          </a:bodyPr>
          <a:lstStyle/>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A PAZ DE VESTFÁLIA E O FIM DA GUERRA DOS 30 ANOS (TRATADO DE VESTFÁLIA, 1648)</a:t>
            </a:r>
          </a:p>
          <a:p>
            <a:r>
              <a:rPr lang="pt-BR" sz="1600" b="1" i="1" dirty="0">
                <a:solidFill>
                  <a:prstClr val="black"/>
                </a:solidFill>
                <a:effectLst>
                  <a:outerShdw blurRad="38100" dist="38100" dir="2700000" algn="tl">
                    <a:srgbClr val="000000">
                      <a:alpha val="43137"/>
                    </a:srgbClr>
                  </a:outerShdw>
                </a:effectLst>
              </a:rPr>
              <a:t> </a:t>
            </a:r>
            <a:r>
              <a:rPr lang="pt-BR" sz="1600" b="1" i="1" dirty="0" smtClean="0">
                <a:solidFill>
                  <a:prstClr val="black"/>
                </a:solidFill>
                <a:effectLst>
                  <a:outerShdw blurRad="38100" dist="38100" dir="2700000" algn="tl">
                    <a:srgbClr val="000000">
                      <a:alpha val="43137"/>
                    </a:srgbClr>
                  </a:outerShdw>
                </a:effectLst>
              </a:rPr>
              <a:t>    </a:t>
            </a:r>
            <a:r>
              <a:rPr lang="pt-BR" sz="1600" b="1" dirty="0" smtClean="0">
                <a:solidFill>
                  <a:prstClr val="black"/>
                </a:solidFill>
              </a:rPr>
              <a:t>No século XVII, a Europa estava em guerra. Coube a 109 delegações de diversas localidades – nas quais haviam inúmeros advogados – que foram responsáveis pela redação do Tratado de </a:t>
            </a:r>
            <a:r>
              <a:rPr lang="pt-BR" sz="1600" b="1" dirty="0" err="1" smtClean="0">
                <a:solidFill>
                  <a:prstClr val="black"/>
                </a:solidFill>
              </a:rPr>
              <a:t>Vestfália</a:t>
            </a:r>
            <a:r>
              <a:rPr lang="pt-BR" sz="1600" b="1" dirty="0" smtClean="0">
                <a:solidFill>
                  <a:prstClr val="black"/>
                </a:solidFill>
              </a:rPr>
              <a:t>, que também fincou o marco inicial da diplomacia, como a conhecemos hoje.</a:t>
            </a:r>
          </a:p>
          <a:p>
            <a:endParaRPr lang="pt-BR" sz="1600" b="1" dirty="0" smtClean="0">
              <a:solidFill>
                <a:prstClr val="black"/>
              </a:solidFill>
            </a:endParaRPr>
          </a:p>
          <a:p>
            <a:endParaRPr lang="pt-BR" sz="1600" b="1" dirty="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REVOLUÇÃO FRANCESA</a:t>
            </a:r>
            <a:endParaRPr lang="pt-BR" b="1" i="1" dirty="0">
              <a:solidFill>
                <a:prstClr val="black"/>
              </a:solidFill>
              <a:effectLst>
                <a:outerShdw blurRad="38100" dist="38100" dir="2700000" algn="tl">
                  <a:srgbClr val="000000">
                    <a:alpha val="43137"/>
                  </a:srgbClr>
                </a:outerShdw>
              </a:effectLst>
            </a:endParaRPr>
          </a:p>
          <a:p>
            <a:r>
              <a:rPr lang="pt-BR" sz="1600" b="1" i="1" dirty="0">
                <a:solidFill>
                  <a:prstClr val="black"/>
                </a:solidFill>
                <a:effectLst>
                  <a:outerShdw blurRad="38100" dist="38100" dir="2700000" algn="tl">
                    <a:srgbClr val="000000">
                      <a:alpha val="43137"/>
                    </a:srgbClr>
                  </a:outerShdw>
                </a:effectLst>
              </a:rPr>
              <a:t>    </a:t>
            </a:r>
            <a:r>
              <a:rPr lang="pt-BR" sz="1600" b="1" i="1" dirty="0" smtClean="0">
                <a:solidFill>
                  <a:prstClr val="black"/>
                </a:solidFill>
                <a:effectLst>
                  <a:outerShdw blurRad="38100" dist="38100" dir="2700000" algn="tl">
                    <a:srgbClr val="000000">
                      <a:alpha val="43137"/>
                    </a:srgbClr>
                  </a:outerShdw>
                </a:effectLst>
              </a:rPr>
              <a:t> </a:t>
            </a:r>
            <a:r>
              <a:rPr lang="pt-BR" sz="1600" b="1" i="1" dirty="0" smtClean="0">
                <a:solidFill>
                  <a:prstClr val="black"/>
                </a:solidFill>
              </a:rPr>
              <a:t>A advocacia teve importante atuação na revolução e também participação determinante na elaboração da Declaração dos Direitos do Homem e do Cidadão.</a:t>
            </a:r>
          </a:p>
          <a:p>
            <a:endParaRPr lang="pt-BR" sz="1600" b="1" i="1" dirty="0" smtClean="0">
              <a:solidFill>
                <a:prstClr val="black"/>
              </a:solidFill>
            </a:endParaRPr>
          </a:p>
          <a:p>
            <a:endParaRPr lang="pt-BR" sz="1600" b="1" i="1" dirty="0">
              <a:solidFill>
                <a:prstClr val="black"/>
              </a:solidFill>
            </a:endParaRPr>
          </a:p>
          <a:p>
            <a:pPr marL="285750" indent="-285750">
              <a:buFont typeface="Wingdings" panose="05000000000000000000" pitchFamily="2" charset="2"/>
              <a:buChar char="v"/>
            </a:pPr>
            <a:r>
              <a:rPr lang="pt-BR" b="1" i="1" dirty="0">
                <a:solidFill>
                  <a:prstClr val="black"/>
                </a:solidFill>
                <a:effectLst>
                  <a:outerShdw blurRad="38100" dist="38100" dir="2700000" algn="tl">
                    <a:srgbClr val="000000">
                      <a:alpha val="43137"/>
                    </a:srgbClr>
                  </a:outerShdw>
                </a:effectLst>
              </a:rPr>
              <a:t>REVOLUÇÃO </a:t>
            </a:r>
            <a:r>
              <a:rPr lang="pt-BR" b="1" i="1" dirty="0" smtClean="0">
                <a:solidFill>
                  <a:prstClr val="black"/>
                </a:solidFill>
                <a:effectLst>
                  <a:outerShdw blurRad="38100" dist="38100" dir="2700000" algn="tl">
                    <a:srgbClr val="000000">
                      <a:alpha val="43137"/>
                    </a:srgbClr>
                  </a:outerShdw>
                </a:effectLst>
              </a:rPr>
              <a:t>AMERICANA</a:t>
            </a:r>
            <a:endParaRPr lang="pt-BR" b="1" i="1" dirty="0">
              <a:solidFill>
                <a:prstClr val="black"/>
              </a:solidFill>
              <a:effectLst>
                <a:outerShdw blurRad="38100" dist="38100" dir="2700000" algn="tl">
                  <a:srgbClr val="000000">
                    <a:alpha val="43137"/>
                  </a:srgbClr>
                </a:outerShdw>
              </a:effectLst>
            </a:endParaRPr>
          </a:p>
          <a:p>
            <a:r>
              <a:rPr lang="pt-BR" sz="1600" b="1" i="1" dirty="0">
                <a:solidFill>
                  <a:prstClr val="black"/>
                </a:solidFill>
                <a:effectLst>
                  <a:outerShdw blurRad="38100" dist="38100" dir="2700000" algn="tl">
                    <a:srgbClr val="000000">
                      <a:alpha val="43137"/>
                    </a:srgbClr>
                  </a:outerShdw>
                </a:effectLst>
              </a:rPr>
              <a:t>     </a:t>
            </a:r>
            <a:r>
              <a:rPr lang="pt-BR" sz="1600" b="1" i="1" dirty="0" smtClean="0">
                <a:solidFill>
                  <a:prstClr val="black"/>
                </a:solidFill>
                <a:effectLst>
                  <a:outerShdw blurRad="38100" dist="38100" dir="2700000" algn="tl">
                    <a:srgbClr val="000000">
                      <a:alpha val="43137"/>
                    </a:srgbClr>
                  </a:outerShdw>
                </a:effectLst>
              </a:rPr>
              <a:t>- </a:t>
            </a:r>
            <a:r>
              <a:rPr lang="pt-BR" sz="1600" b="1" i="1" dirty="0">
                <a:solidFill>
                  <a:prstClr val="black"/>
                </a:solidFill>
              </a:rPr>
              <a:t>P</a:t>
            </a:r>
            <a:r>
              <a:rPr lang="pt-BR" sz="1600" b="1" i="1" dirty="0" smtClean="0">
                <a:solidFill>
                  <a:prstClr val="black"/>
                </a:solidFill>
              </a:rPr>
              <a:t>articipação imprescindível de advogados na construção da democracia mais estável do mundo.</a:t>
            </a:r>
          </a:p>
          <a:p>
            <a:r>
              <a:rPr lang="pt-BR" sz="1600" b="1" i="1" dirty="0" smtClean="0">
                <a:solidFill>
                  <a:prstClr val="black"/>
                </a:solidFill>
              </a:rPr>
              <a:t>     - Primeira colônia do mundo a se tornar independente de uma potência europeia.</a:t>
            </a:r>
          </a:p>
          <a:p>
            <a:r>
              <a:rPr lang="pt-BR" sz="1600" b="1" i="1" dirty="0">
                <a:solidFill>
                  <a:prstClr val="black"/>
                </a:solidFill>
              </a:rPr>
              <a:t> </a:t>
            </a:r>
            <a:r>
              <a:rPr lang="pt-BR" sz="1600" b="1" i="1" dirty="0" smtClean="0">
                <a:solidFill>
                  <a:prstClr val="black"/>
                </a:solidFill>
              </a:rPr>
              <a:t>    - Sete dos oito primeiros presidentes americanos eram advogados (tais como: </a:t>
            </a:r>
            <a:r>
              <a:rPr lang="pt-BR" sz="1600" b="1" i="1" dirty="0" err="1" smtClean="0">
                <a:solidFill>
                  <a:prstClr val="black"/>
                </a:solidFill>
              </a:rPr>
              <a:t>Jonh</a:t>
            </a:r>
            <a:r>
              <a:rPr lang="pt-BR" sz="1600" b="1" i="1" dirty="0" smtClean="0">
                <a:solidFill>
                  <a:prstClr val="black"/>
                </a:solidFill>
              </a:rPr>
              <a:t> Adams, Thomas Jefferson e James Madison, entre outros)</a:t>
            </a:r>
          </a:p>
          <a:p>
            <a:r>
              <a:rPr lang="pt-BR" sz="1600" b="1" i="1" dirty="0">
                <a:solidFill>
                  <a:prstClr val="black"/>
                </a:solidFill>
              </a:rPr>
              <a:t> </a:t>
            </a:r>
            <a:r>
              <a:rPr lang="pt-BR" sz="1600" b="1" i="1" dirty="0" smtClean="0">
                <a:solidFill>
                  <a:prstClr val="black"/>
                </a:solidFill>
              </a:rPr>
              <a:t>    - Thomas Jefferson, que era advogado, foi o principal autor da Declaração de Independência.</a:t>
            </a:r>
            <a:endParaRPr lang="pt-BR" sz="1600" b="1" dirty="0">
              <a:solidFill>
                <a:prstClr val="black"/>
              </a:solidFill>
            </a:endParaRPr>
          </a:p>
          <a:p>
            <a:endParaRPr lang="pt-BR" sz="1600" b="1" dirty="0">
              <a:solidFill>
                <a:prstClr val="black"/>
              </a:solidFill>
            </a:endParaRPr>
          </a:p>
          <a:p>
            <a:endParaRPr lang="pt-BR" sz="1600" b="1" dirty="0">
              <a:solidFill>
                <a:prstClr val="black"/>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707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p:cNvSpPr txBox="1"/>
          <p:nvPr/>
        </p:nvSpPr>
        <p:spPr>
          <a:xfrm>
            <a:off x="334970" y="180305"/>
            <a:ext cx="11629503" cy="6217087"/>
          </a:xfrm>
          <a:prstGeom prst="rect">
            <a:avLst/>
          </a:prstGeom>
          <a:noFill/>
        </p:spPr>
        <p:txBody>
          <a:bodyPr wrap="square" rtlCol="0">
            <a:spAutoFit/>
          </a:bodyPr>
          <a:lstStyle/>
          <a:p>
            <a:r>
              <a:rPr lang="pt-BR" sz="2800" b="1" u="sng" dirty="0">
                <a:solidFill>
                  <a:prstClr val="black"/>
                </a:solidFill>
                <a:effectLst>
                  <a:outerShdw blurRad="38100" dist="38100" dir="2700000" algn="tl">
                    <a:srgbClr val="000000">
                      <a:alpha val="43137"/>
                    </a:srgbClr>
                  </a:outerShdw>
                </a:effectLst>
              </a:rPr>
              <a:t>EVOLUÇÃO HISTÓRICA DO HC NO </a:t>
            </a:r>
            <a:r>
              <a:rPr lang="pt-BR" sz="2800" b="1" u="sng" dirty="0" smtClean="0">
                <a:solidFill>
                  <a:prstClr val="black"/>
                </a:solidFill>
                <a:effectLst>
                  <a:outerShdw blurRad="38100" dist="38100" dir="2700000" algn="tl">
                    <a:srgbClr val="000000">
                      <a:alpha val="43137"/>
                    </a:srgbClr>
                  </a:outerShdw>
                </a:effectLst>
              </a:rPr>
              <a:t>BRASIL</a:t>
            </a:r>
            <a:r>
              <a:rPr lang="pt-BR" sz="2800" b="1" dirty="0" smtClean="0">
                <a:solidFill>
                  <a:prstClr val="black"/>
                </a:solidFill>
                <a:effectLst>
                  <a:outerShdw blurRad="38100" dist="38100" dir="2700000" algn="tl">
                    <a:srgbClr val="000000">
                      <a:alpha val="43137"/>
                    </a:srgbClr>
                  </a:outerShdw>
                </a:effectLst>
              </a:rPr>
              <a:t>:</a:t>
            </a:r>
            <a:endParaRPr lang="pt-BR" sz="2800" b="1" dirty="0">
              <a:solidFill>
                <a:prstClr val="black"/>
              </a:solidFill>
              <a:effectLst>
                <a:outerShdw blurRad="38100" dist="38100" dir="2700000" algn="tl">
                  <a:srgbClr val="000000">
                    <a:alpha val="43137"/>
                  </a:srgbClr>
                </a:outerShdw>
              </a:effectLst>
            </a:endParaRP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BRASIL COLÔNIA, CARTAS DE SEGURO (ANTES DE 1832, VIGIA AS ORDENAÇÕES FILIPINAS)</a:t>
            </a:r>
            <a:endParaRPr lang="pt-BR" b="1" i="1" dirty="0">
              <a:solidFill>
                <a:prstClr val="black"/>
              </a:solidFill>
              <a:effectLst>
                <a:outerShdw blurRad="38100" dist="38100" dir="2700000" algn="tl">
                  <a:srgbClr val="000000">
                    <a:alpha val="43137"/>
                  </a:srgbClr>
                </a:outerShdw>
              </a:effectLst>
            </a:endParaRPr>
          </a:p>
          <a:p>
            <a:r>
              <a:rPr lang="pt-BR" sz="1600" b="1" dirty="0" smtClean="0">
                <a:solidFill>
                  <a:prstClr val="black"/>
                </a:solidFill>
              </a:rPr>
              <a:t>No Brasil Colônia, seria impensável o </a:t>
            </a:r>
            <a:r>
              <a:rPr lang="pt-BR" sz="1600" b="1" i="1" dirty="0" smtClean="0">
                <a:solidFill>
                  <a:prstClr val="black"/>
                </a:solidFill>
              </a:rPr>
              <a:t>habeas corpus, pois as cartas de doação entregavam aos capitães donatários o exercício de toda a justiça. Diziam elas: no crime, o capitão e seu ouvidor têm jurisdição conjunta com a alçada, até pena de morte podiam aplicar, [..] em todo e qualquer caso para absolver como para condenar, sem apelação nem agravo. </a:t>
            </a:r>
            <a:r>
              <a:rPr lang="pt-BR" sz="1600" b="1" i="1" dirty="0">
                <a:solidFill>
                  <a:prstClr val="black"/>
                </a:solidFill>
              </a:rPr>
              <a:t>O</a:t>
            </a:r>
            <a:r>
              <a:rPr lang="pt-BR" sz="1600" b="1" i="1" dirty="0" smtClean="0">
                <a:solidFill>
                  <a:prstClr val="black"/>
                </a:solidFill>
              </a:rPr>
              <a:t> poder concedido aos donatários era incompatível com um regime de direitos e garantias. </a:t>
            </a:r>
          </a:p>
          <a:p>
            <a:endParaRPr lang="pt-BR" sz="1600" b="1" i="1" dirty="0">
              <a:solidFill>
                <a:prstClr val="black"/>
              </a:solidFill>
            </a:endParaRPr>
          </a:p>
          <a:p>
            <a:r>
              <a:rPr lang="pt-BR" sz="1600" b="1" i="1" dirty="0">
                <a:solidFill>
                  <a:srgbClr val="FF0000"/>
                </a:solidFill>
                <a:effectLst>
                  <a:outerShdw blurRad="38100" dist="38100" dir="2700000" algn="tl">
                    <a:srgbClr val="000000">
                      <a:alpha val="43137"/>
                    </a:srgbClr>
                  </a:outerShdw>
                </a:effectLst>
              </a:rPr>
              <a:t>	</a:t>
            </a:r>
            <a:r>
              <a:rPr lang="pt-BR" sz="1600" b="1" i="1" dirty="0" smtClean="0">
                <a:solidFill>
                  <a:srgbClr val="FF0000"/>
                </a:solidFill>
                <a:effectLst>
                  <a:outerShdw blurRad="38100" dist="38100" dir="2700000" algn="tl">
                    <a:srgbClr val="000000">
                      <a:alpha val="43137"/>
                    </a:srgbClr>
                  </a:outerShdw>
                </a:effectLst>
              </a:rPr>
              <a:t>CARTAS DE SEGURO</a:t>
            </a:r>
            <a:r>
              <a:rPr lang="pt-BR" sz="1600" b="1" i="1" dirty="0" smtClean="0">
                <a:solidFill>
                  <a:prstClr val="black"/>
                </a:solidFill>
              </a:rPr>
              <a:t>: era um instrumento bastante difundido e requerido, impetrava-se logo depois de cometido o 	delito, onde se negava a autoria do delito ou se confessava, mas se invocava causa de justificação ou ausência 	de intenção criminosa. Não pode-se dizer que ela seja uma antecessora do habeas pois tratava-se de uma 	promessa judicial pela qual o réu deixava de ser preso até finalizar o processo.</a:t>
            </a:r>
          </a:p>
          <a:p>
            <a:r>
              <a:rPr lang="pt-BR" sz="1600" b="1" i="1" dirty="0" smtClean="0">
                <a:solidFill>
                  <a:srgbClr val="FF0000"/>
                </a:solidFill>
              </a:rPr>
              <a:t>	</a:t>
            </a:r>
            <a:r>
              <a:rPr lang="pt-BR" b="1" i="1" dirty="0" smtClean="0">
                <a:solidFill>
                  <a:srgbClr val="FF0000"/>
                </a:solidFill>
              </a:rPr>
              <a:t>OBS: Não havia um instrumento eficaz de proteção das pessoas em face dos arbítrio das 	autoridades.</a:t>
            </a:r>
            <a:endParaRPr lang="pt-BR" b="1" i="1" dirty="0">
              <a:solidFill>
                <a:srgbClr val="FF0000"/>
              </a:solidFill>
            </a:endParaRPr>
          </a:p>
          <a:p>
            <a:endParaRPr lang="pt-BR" b="1" i="1" dirty="0">
              <a:solidFill>
                <a:prstClr val="black"/>
              </a:solidFill>
              <a:effectLst>
                <a:outerShdw blurRad="38100" dist="38100" dir="2700000" algn="tl">
                  <a:srgbClr val="000000">
                    <a:alpha val="43137"/>
                  </a:srgbClr>
                </a:outerShdw>
              </a:effectLst>
            </a:endParaRPr>
          </a:p>
          <a:p>
            <a:pPr marL="285750" indent="-285750">
              <a:buFont typeface="Wingdings" panose="05000000000000000000" pitchFamily="2" charset="2"/>
              <a:buChar char="v"/>
            </a:pPr>
            <a:r>
              <a:rPr lang="pt-BR" b="1" i="1" dirty="0">
                <a:solidFill>
                  <a:prstClr val="black"/>
                </a:solidFill>
                <a:effectLst>
                  <a:outerShdw blurRad="38100" dist="38100" dir="2700000" algn="tl">
                    <a:srgbClr val="000000">
                      <a:alpha val="43137"/>
                    </a:srgbClr>
                  </a:outerShdw>
                </a:effectLst>
              </a:rPr>
              <a:t>A CONSTITUIÇÃO DE 1824</a:t>
            </a:r>
          </a:p>
          <a:p>
            <a:r>
              <a:rPr lang="pt-BR" i="1" dirty="0">
                <a:solidFill>
                  <a:prstClr val="black"/>
                </a:solidFill>
              </a:rPr>
              <a:t>Embora </a:t>
            </a:r>
            <a:r>
              <a:rPr lang="pt-BR" i="1" dirty="0" smtClean="0">
                <a:solidFill>
                  <a:prstClr val="black"/>
                </a:solidFill>
              </a:rPr>
              <a:t>esta </a:t>
            </a:r>
            <a:r>
              <a:rPr lang="pt-BR" i="1" dirty="0">
                <a:solidFill>
                  <a:prstClr val="black"/>
                </a:solidFill>
              </a:rPr>
              <a:t>Constituição tenha sido outorgada no Império, garantiu certos direitos aos súditos. Como se percebe: “Ninguém poderá ser preso sem culpa formada....”. A Carta garantiu alguns direitos, mas silenciou quanto ao habeas corpus. Para </a:t>
            </a:r>
            <a:r>
              <a:rPr lang="pt-BR" i="1" dirty="0" err="1">
                <a:solidFill>
                  <a:prstClr val="black"/>
                </a:solidFill>
              </a:rPr>
              <a:t>Pierangelli</a:t>
            </a:r>
            <a:r>
              <a:rPr lang="pt-BR" i="1" dirty="0">
                <a:solidFill>
                  <a:prstClr val="black"/>
                </a:solidFill>
              </a:rPr>
              <a:t>, a Carta de 1824 “formulou as bases sobre as quais viria se assentar o instituto que ora estamos examinando.”</a:t>
            </a:r>
            <a:r>
              <a:rPr lang="pt-BR" b="1" i="1" dirty="0">
                <a:solidFill>
                  <a:prstClr val="black"/>
                </a:solidFill>
                <a:effectLst>
                  <a:outerShdw blurRad="38100" dist="38100" dir="2700000" algn="tl">
                    <a:srgbClr val="000000">
                      <a:alpha val="43137"/>
                    </a:srgbClr>
                  </a:outerShdw>
                </a:effectLst>
              </a:rPr>
              <a:t> </a:t>
            </a:r>
          </a:p>
          <a:p>
            <a:endParaRPr lang="pt-BR" sz="1600" b="1" dirty="0">
              <a:solidFill>
                <a:prstClr val="black"/>
              </a:solidFill>
            </a:endParaRPr>
          </a:p>
          <a:p>
            <a:endParaRPr lang="pt-BR" sz="1600" b="1" dirty="0">
              <a:solidFill>
                <a:prstClr val="black"/>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8920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334970" y="180305"/>
            <a:ext cx="11629503" cy="7171194"/>
          </a:xfrm>
          <a:prstGeom prst="rect">
            <a:avLst/>
          </a:prstGeom>
          <a:noFill/>
        </p:spPr>
        <p:txBody>
          <a:bodyPr wrap="square" rtlCol="0">
            <a:spAutoFit/>
          </a:bodyPr>
          <a:lstStyle/>
          <a:p>
            <a:pPr lvl="0"/>
            <a:r>
              <a:rPr lang="pt-BR" b="1" i="1" dirty="0">
                <a:solidFill>
                  <a:prstClr val="black"/>
                </a:solidFill>
              </a:rPr>
              <a:t>Evolução Histórica (continuação...) </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PÓS </a:t>
            </a:r>
            <a:r>
              <a:rPr lang="pt-BR" b="1" i="1" dirty="0">
                <a:solidFill>
                  <a:prstClr val="black"/>
                </a:solidFill>
                <a:effectLst>
                  <a:outerShdw blurRad="38100" dist="38100" dir="2700000" algn="tl">
                    <a:srgbClr val="000000">
                      <a:alpha val="43137"/>
                    </a:srgbClr>
                  </a:outerShdw>
                </a:effectLst>
              </a:rPr>
              <a:t>1832 (CÓDIGO DE PROCESSO CRIMINAL DE 1ª INSTÂNCIA</a:t>
            </a:r>
            <a:r>
              <a:rPr lang="pt-BR" b="1" i="1" dirty="0" smtClean="0">
                <a:solidFill>
                  <a:prstClr val="black"/>
                </a:solidFill>
                <a:effectLst>
                  <a:outerShdw blurRad="38100" dist="38100" dir="2700000" algn="tl">
                    <a:srgbClr val="000000">
                      <a:alpha val="43137"/>
                    </a:srgbClr>
                  </a:outerShdw>
                </a:effectLst>
              </a:rPr>
              <a:t>)</a:t>
            </a:r>
          </a:p>
          <a:p>
            <a:endParaRPr lang="pt-BR" b="1" i="1" dirty="0">
              <a:solidFill>
                <a:prstClr val="black"/>
              </a:solidFill>
              <a:effectLst>
                <a:outerShdw blurRad="38100" dist="38100" dir="2700000" algn="tl">
                  <a:srgbClr val="000000">
                    <a:alpha val="43137"/>
                  </a:srgbClr>
                </a:outerShdw>
              </a:effectLst>
            </a:endParaRPr>
          </a:p>
          <a:p>
            <a:r>
              <a:rPr lang="pt-BR" i="1" dirty="0">
                <a:solidFill>
                  <a:prstClr val="black"/>
                </a:solidFill>
              </a:rPr>
              <a:t>O </a:t>
            </a:r>
            <a:r>
              <a:rPr lang="pt-BR" i="1" dirty="0" smtClean="0">
                <a:solidFill>
                  <a:prstClr val="black"/>
                </a:solidFill>
              </a:rPr>
              <a:t>habeas corpus </a:t>
            </a:r>
            <a:r>
              <a:rPr lang="pt-BR" i="1" dirty="0">
                <a:solidFill>
                  <a:prstClr val="black"/>
                </a:solidFill>
              </a:rPr>
              <a:t>foi referido pela primeira vez no Brasil no Código Criminal do Império, em 1830, mas só foi contemplado entre nós com o advento do Código de Processo </a:t>
            </a:r>
            <a:r>
              <a:rPr lang="pt-BR" i="1" dirty="0" smtClean="0">
                <a:solidFill>
                  <a:prstClr val="black"/>
                </a:solidFill>
              </a:rPr>
              <a:t>Criminal </a:t>
            </a:r>
            <a:r>
              <a:rPr lang="pt-BR" i="1" dirty="0">
                <a:solidFill>
                  <a:prstClr val="black"/>
                </a:solidFill>
              </a:rPr>
              <a:t>de 1ª Instância, em 1832. Seu artigo 340 dispunha: </a:t>
            </a:r>
            <a:r>
              <a:rPr lang="pt-BR" b="1" i="1" u="sng" dirty="0">
                <a:solidFill>
                  <a:schemeClr val="accent5">
                    <a:lumMod val="75000"/>
                  </a:schemeClr>
                </a:solidFill>
              </a:rPr>
              <a:t>“todo cidadão que entender que ele ou outrem sofre uma prisão ou constrangimento ilegal em sua liberdade tem o direito de pedir uma ordem de habeas corpus em seu favor”.</a:t>
            </a:r>
          </a:p>
          <a:p>
            <a:r>
              <a:rPr lang="pt-BR" b="1" i="1" dirty="0">
                <a:solidFill>
                  <a:srgbClr val="FF0000"/>
                </a:solidFill>
                <a:effectLst>
                  <a:outerShdw blurRad="38100" dist="38100" dir="2700000" algn="tl">
                    <a:srgbClr val="000000">
                      <a:alpha val="43137"/>
                    </a:srgbClr>
                  </a:outerShdw>
                </a:effectLst>
              </a:rPr>
              <a:t>	</a:t>
            </a:r>
            <a:r>
              <a:rPr lang="pt-BR" b="1" i="1" dirty="0" err="1" smtClean="0">
                <a:solidFill>
                  <a:srgbClr val="FF0000"/>
                </a:solidFill>
              </a:rPr>
              <a:t>Obs</a:t>
            </a:r>
            <a:r>
              <a:rPr lang="pt-BR" b="1" i="1" dirty="0" smtClean="0">
                <a:solidFill>
                  <a:srgbClr val="FF0000"/>
                </a:solidFill>
              </a:rPr>
              <a:t> 1: </a:t>
            </a:r>
            <a:r>
              <a:rPr lang="pt-BR" b="1" i="1" dirty="0">
                <a:solidFill>
                  <a:srgbClr val="FF0000"/>
                </a:solidFill>
              </a:rPr>
              <a:t>o HC tutelava o direito a liberdade apenas após sofrida as agruras do cárcere</a:t>
            </a:r>
            <a:r>
              <a:rPr lang="pt-BR" b="1" i="1" dirty="0" smtClean="0">
                <a:solidFill>
                  <a:srgbClr val="FF0000"/>
                </a:solidFill>
              </a:rPr>
              <a:t>.</a:t>
            </a:r>
          </a:p>
          <a:p>
            <a:r>
              <a:rPr lang="pt-BR" b="1" i="1" dirty="0" smtClean="0">
                <a:solidFill>
                  <a:srgbClr val="FF0000"/>
                </a:solidFill>
              </a:rPr>
              <a:t>      </a:t>
            </a:r>
            <a:r>
              <a:rPr lang="pt-BR" b="1" i="1" dirty="0" err="1" smtClean="0">
                <a:solidFill>
                  <a:srgbClr val="FF0000"/>
                </a:solidFill>
              </a:rPr>
              <a:t>Obs</a:t>
            </a:r>
            <a:r>
              <a:rPr lang="pt-BR" b="1" i="1" dirty="0" smtClean="0">
                <a:solidFill>
                  <a:srgbClr val="FF0000"/>
                </a:solidFill>
              </a:rPr>
              <a:t> 2: os escravos não tinham direito ao habeas, pois eram tratados como coisa (mercadoria). O 			Código de Processo Criminal fraqueava a postulação do habeas apenas ao cidadão.</a:t>
            </a:r>
            <a:endParaRPr lang="pt-BR" b="1" i="1" dirty="0">
              <a:solidFill>
                <a:srgbClr val="FF0000"/>
              </a:solidFill>
            </a:endParaRPr>
          </a:p>
          <a:p>
            <a:endParaRPr lang="pt-BR" b="1" i="1" dirty="0">
              <a:solidFill>
                <a:prstClr val="black"/>
              </a:solidFill>
              <a:effectLst>
                <a:outerShdw blurRad="38100" dist="38100" dir="2700000" algn="tl">
                  <a:srgbClr val="000000">
                    <a:alpha val="43137"/>
                  </a:srgbClr>
                </a:outerShdw>
              </a:effectLst>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A LEI 2.033, DE 20 DE SETEMBRO DE 1871</a:t>
            </a:r>
          </a:p>
          <a:p>
            <a:r>
              <a:rPr lang="pt-BR" i="1" dirty="0" smtClean="0">
                <a:solidFill>
                  <a:prstClr val="black"/>
                </a:solidFill>
              </a:rPr>
              <a:t>Foi com o advento desta lei que o HC além de tutelar os estrangeiros (pois o Código de 1832 falava em cidadão), “passou a ter natureza preventiva, possibilitando-se sua concessão nos casos de ameaça de prisão ilegal”  (art. 18, §1º). </a:t>
            </a:r>
            <a:endParaRPr lang="pt-BR" b="1" i="1" dirty="0">
              <a:solidFill>
                <a:srgbClr val="FF0000"/>
              </a:solidFill>
            </a:endParaRPr>
          </a:p>
          <a:p>
            <a:endParaRPr lang="pt-BR" sz="1600" b="1" dirty="0">
              <a:solidFill>
                <a:prstClr val="black"/>
              </a:solidFill>
            </a:endParaRPr>
          </a:p>
          <a:p>
            <a:pPr marL="285750" lvl="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AS CARTAS DE 1891, 1934, 1937, 1946, 1967 (EC. N. 01/69)</a:t>
            </a:r>
            <a:endParaRPr lang="pt-BR" b="1" i="1" dirty="0">
              <a:solidFill>
                <a:prstClr val="black"/>
              </a:solidFill>
              <a:effectLst>
                <a:outerShdw blurRad="38100" dist="38100" dir="2700000" algn="tl">
                  <a:srgbClr val="000000">
                    <a:alpha val="43137"/>
                  </a:srgbClr>
                </a:outerShdw>
              </a:effectLst>
            </a:endParaRPr>
          </a:p>
          <a:p>
            <a:pPr lvl="0"/>
            <a:r>
              <a:rPr lang="pt-BR" i="1" dirty="0" smtClean="0">
                <a:solidFill>
                  <a:prstClr val="black"/>
                </a:solidFill>
              </a:rPr>
              <a:t>A partir da Carta de 1891 iniciou-se a construção da “doutrina brasileira do habeas corpus” em que sua utilização já não tutelava apenas a ameaça ou a prisão de fato, mas também começa a sua construção voltada ao controle de legalidade do processo. Tal </a:t>
            </a:r>
            <a:r>
              <a:rPr lang="pt-BR" i="1" dirty="0" err="1" smtClean="0">
                <a:solidFill>
                  <a:prstClr val="black"/>
                </a:solidFill>
              </a:rPr>
              <a:t>enlarguecimento</a:t>
            </a:r>
            <a:r>
              <a:rPr lang="pt-BR" i="1" dirty="0" smtClean="0">
                <a:solidFill>
                  <a:prstClr val="black"/>
                </a:solidFill>
              </a:rPr>
              <a:t> perdura por várias décadas e passa por todas as constituições – inclusive pelo Estado Novo – mas encontrando dificuldades diante dos Governos Militares (1964).</a:t>
            </a:r>
          </a:p>
          <a:p>
            <a:pPr lvl="0"/>
            <a:r>
              <a:rPr lang="pt-BR" i="1" dirty="0" smtClean="0">
                <a:solidFill>
                  <a:prstClr val="black"/>
                </a:solidFill>
              </a:rPr>
              <a:t> </a:t>
            </a:r>
            <a:endParaRPr lang="pt-BR" b="1" i="1" dirty="0">
              <a:solidFill>
                <a:srgbClr val="FF0000"/>
              </a:solidFill>
            </a:endParaRPr>
          </a:p>
          <a:p>
            <a:endParaRPr lang="pt-BR" sz="1600" b="1" dirty="0" smtClean="0">
              <a:solidFill>
                <a:prstClr val="black"/>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7999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34970" y="180305"/>
            <a:ext cx="11629503" cy="584775"/>
          </a:xfrm>
          <a:prstGeom prst="rect">
            <a:avLst/>
          </a:prstGeom>
          <a:noFill/>
        </p:spPr>
        <p:txBody>
          <a:bodyPr wrap="square" rtlCol="0">
            <a:spAutoFit/>
          </a:bodyPr>
          <a:lstStyle/>
          <a:p>
            <a:endParaRPr lang="pt-BR" sz="1600" b="1" dirty="0" smtClean="0">
              <a:solidFill>
                <a:prstClr val="black"/>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
        <p:nvSpPr>
          <p:cNvPr id="5" name="CaixaDeTexto 4"/>
          <p:cNvSpPr txBox="1"/>
          <p:nvPr/>
        </p:nvSpPr>
        <p:spPr>
          <a:xfrm>
            <a:off x="334970" y="180305"/>
            <a:ext cx="11629503" cy="7509748"/>
          </a:xfrm>
          <a:prstGeom prst="rect">
            <a:avLst/>
          </a:prstGeom>
          <a:noFill/>
        </p:spPr>
        <p:txBody>
          <a:bodyPr wrap="square" rtlCol="0">
            <a:spAutoFit/>
          </a:bodyPr>
          <a:lstStyle/>
          <a:p>
            <a:pPr lvl="0"/>
            <a:r>
              <a:rPr lang="pt-BR" b="1" i="1" u="sng" dirty="0" smtClean="0">
                <a:solidFill>
                  <a:prstClr val="black"/>
                </a:solidFill>
              </a:rPr>
              <a:t>Evolução Histórica</a:t>
            </a:r>
            <a:r>
              <a:rPr lang="pt-BR" b="1" i="1" dirty="0" smtClean="0">
                <a:solidFill>
                  <a:prstClr val="black"/>
                </a:solidFill>
              </a:rPr>
              <a:t> (continuação...) </a:t>
            </a:r>
          </a:p>
          <a:p>
            <a:endParaRPr lang="pt-BR" sz="1600" b="1" dirty="0" smtClean="0">
              <a:solidFill>
                <a:prstClr val="black"/>
              </a:solidFill>
            </a:endParaRPr>
          </a:p>
          <a:p>
            <a:pPr marL="285750" lvl="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OS REGIMES MILITARES – ATOS INSTITUCIONAIS N.º 5 e 6</a:t>
            </a:r>
          </a:p>
          <a:p>
            <a:pPr lvl="0"/>
            <a:r>
              <a:rPr lang="pt-BR" dirty="0" smtClean="0">
                <a:solidFill>
                  <a:prstClr val="black"/>
                </a:solidFill>
              </a:rPr>
              <a:t>Os atos institucionais números 5 e 6, decretados no regime militar, atingiram o habeas corpus em seu cabimento – deixando de ser cabível nos casos de crimes políticos, contra a segurança nacional, ordem econômica e social e economia popular - e no seu processamento perante os tribunais superiores – visto que não seria mais cabível o HC como sucedâneo de recurso ordinário constitucional (RHC).</a:t>
            </a:r>
            <a:endParaRPr lang="pt-BR" dirty="0">
              <a:solidFill>
                <a:prstClr val="black"/>
              </a:solidFill>
            </a:endParaRPr>
          </a:p>
          <a:p>
            <a:pPr lvl="0"/>
            <a:endParaRPr lang="pt-BR" b="1" i="1" dirty="0" smtClean="0">
              <a:solidFill>
                <a:prstClr val="black"/>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A CONSTITUIÇÃO CIDADÃ DE 1988</a:t>
            </a:r>
          </a:p>
          <a:p>
            <a:pPr lvl="0"/>
            <a:r>
              <a:rPr lang="pt-BR" dirty="0" smtClean="0">
                <a:solidFill>
                  <a:prstClr val="black"/>
                </a:solidFill>
              </a:rPr>
              <a:t>Encerrado o regime militar, retornando-se a períodos democráticos, o habeas ganha nova previsão na CRFB, promulgada 05 de outubro de 1988. Dispondo o atual texto (art. 5º, LXVIII) que </a:t>
            </a:r>
            <a:r>
              <a:rPr lang="pt-BR" b="1" i="1" dirty="0" smtClean="0">
                <a:solidFill>
                  <a:schemeClr val="accent5">
                    <a:lumMod val="75000"/>
                  </a:schemeClr>
                </a:solidFill>
              </a:rPr>
              <a:t>“conceder-se-á </a:t>
            </a:r>
            <a:r>
              <a:rPr lang="pt-BR" b="1" i="1" dirty="0">
                <a:solidFill>
                  <a:schemeClr val="accent5">
                    <a:lumMod val="75000"/>
                  </a:schemeClr>
                </a:solidFill>
              </a:rPr>
              <a:t>habeas corpus sempre que alguém sofrer ou se achar ameaçado de sofrer violência ou coação em sua liberdade de locomoção, por ilegalidade ou abuso de poder</a:t>
            </a:r>
            <a:r>
              <a:rPr lang="pt-BR" b="1" i="1" dirty="0" smtClean="0">
                <a:solidFill>
                  <a:schemeClr val="accent5">
                    <a:lumMod val="75000"/>
                  </a:schemeClr>
                </a:solidFill>
              </a:rPr>
              <a:t>;” </a:t>
            </a:r>
            <a:endParaRPr lang="pt-BR" b="1" i="1" dirty="0">
              <a:solidFill>
                <a:schemeClr val="accent5">
                  <a:lumMod val="75000"/>
                </a:schemeClr>
              </a:solidFill>
            </a:endParaRPr>
          </a:p>
          <a:p>
            <a:pPr lvl="0"/>
            <a:endParaRPr lang="pt-BR" b="1" i="1" dirty="0">
              <a:solidFill>
                <a:prstClr val="black"/>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O PÓS 1988 </a:t>
            </a:r>
          </a:p>
          <a:p>
            <a:pPr lvl="0"/>
            <a:r>
              <a:rPr lang="pt-BR" dirty="0" smtClean="0">
                <a:solidFill>
                  <a:prstClr val="black"/>
                </a:solidFill>
              </a:rPr>
              <a:t>No pós 1988 o habeas corpus experimentou o momento de maior amplitude de aplicação, se consolidando como o instrumento jurídico mais eficaz de proteção dos direito e garantias fundamentais do indivíduo. Tornou-se a mais importante ferramenta autônoma de controle de legalidade do processo. Garantindo-se um processo penal constitucional e democrático.</a:t>
            </a:r>
          </a:p>
          <a:p>
            <a:pPr lvl="0"/>
            <a:r>
              <a:rPr lang="pt-BR" dirty="0" smtClean="0">
                <a:solidFill>
                  <a:srgbClr val="FF0000"/>
                </a:solidFill>
              </a:rPr>
              <a:t>Em 2015, o MPF apresenta as 10 medidas de combate a corrupção, entre as quais, destaca-se o item 9, da medida nº 4, que visava novamente restringir o cabimento do habeas corpus.</a:t>
            </a:r>
            <a:endParaRPr lang="pt-BR" dirty="0">
              <a:solidFill>
                <a:srgbClr val="FF0000"/>
              </a:solidFill>
            </a:endParaRPr>
          </a:p>
          <a:p>
            <a:pPr marL="285750" lvl="0" indent="-285750">
              <a:buFont typeface="Wingdings" panose="05000000000000000000" pitchFamily="2" charset="2"/>
              <a:buChar char="v"/>
            </a:pPr>
            <a:endParaRPr lang="pt-BR" b="1" i="1" dirty="0" smtClean="0">
              <a:solidFill>
                <a:prstClr val="black"/>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v"/>
            </a:pPr>
            <a:endParaRPr lang="pt-BR" b="1" i="1" dirty="0">
              <a:solidFill>
                <a:prstClr val="black"/>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v"/>
            </a:pPr>
            <a:endParaRPr lang="pt-BR" b="1" i="1" dirty="0" smtClean="0">
              <a:solidFill>
                <a:prstClr val="black"/>
              </a:solidFill>
              <a:effectLst>
                <a:outerShdw blurRad="38100" dist="38100" dir="2700000" algn="tl">
                  <a:srgbClr val="000000">
                    <a:alpha val="43137"/>
                  </a:srgbClr>
                </a:outerShdw>
              </a:effectLst>
            </a:endParaRPr>
          </a:p>
          <a:p>
            <a:pPr marL="285750" lvl="0" indent="-285750">
              <a:buFont typeface="Wingdings" panose="05000000000000000000" pitchFamily="2" charset="2"/>
              <a:buChar char="v"/>
            </a:pPr>
            <a:endParaRPr lang="pt-BR" b="1" i="1" dirty="0">
              <a:solidFill>
                <a:prstClr val="black"/>
              </a:solidFill>
              <a:effectLst>
                <a:outerShdw blurRad="38100" dist="38100" dir="2700000" algn="tl">
                  <a:srgbClr val="000000">
                    <a:alpha val="43137"/>
                  </a:srgbClr>
                </a:outerShdw>
              </a:effectLst>
            </a:endParaRPr>
          </a:p>
          <a:p>
            <a:pPr lvl="0"/>
            <a:r>
              <a:rPr lang="pt-BR" i="1" dirty="0" smtClean="0">
                <a:solidFill>
                  <a:prstClr val="black"/>
                </a:solidFill>
              </a:rPr>
              <a:t> </a:t>
            </a:r>
            <a:endParaRPr lang="pt-BR" b="1" i="1" dirty="0">
              <a:solidFill>
                <a:srgbClr val="FF0000"/>
              </a:solidFill>
            </a:endParaRPr>
          </a:p>
          <a:p>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6607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347849" y="155246"/>
            <a:ext cx="11629503" cy="6124754"/>
          </a:xfrm>
          <a:prstGeom prst="rect">
            <a:avLst/>
          </a:prstGeom>
          <a:noFill/>
        </p:spPr>
        <p:txBody>
          <a:bodyPr wrap="square" rtlCol="0">
            <a:spAutoFit/>
          </a:bodyPr>
          <a:lstStyle/>
          <a:p>
            <a:r>
              <a:rPr lang="pt-BR" sz="2800" b="1" u="sng" dirty="0" smtClean="0">
                <a:solidFill>
                  <a:prstClr val="black"/>
                </a:solidFill>
                <a:effectLst>
                  <a:outerShdw blurRad="38100" dist="38100" dir="2700000" algn="tl">
                    <a:srgbClr val="000000">
                      <a:alpha val="43137"/>
                    </a:srgbClr>
                  </a:outerShdw>
                </a:effectLst>
              </a:rPr>
              <a:t>HABEAS CORPUS</a:t>
            </a:r>
            <a:r>
              <a:rPr lang="pt-BR" sz="2800" b="1" dirty="0" smtClean="0">
                <a:solidFill>
                  <a:prstClr val="black"/>
                </a:solidFill>
                <a:effectLst>
                  <a:outerShdw blurRad="38100" dist="38100" dir="2700000" algn="tl">
                    <a:srgbClr val="000000">
                      <a:alpha val="43137"/>
                    </a:srgbClr>
                  </a:outerShdw>
                </a:effectLst>
              </a:rPr>
              <a:t>: RECURSO OU AÇÃO ?</a:t>
            </a:r>
          </a:p>
          <a:p>
            <a:endParaRPr lang="pt-BR" sz="1600" dirty="0">
              <a:solidFill>
                <a:prstClr val="black"/>
              </a:solidFill>
            </a:endParaRP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r>
              <a:rPr lang="pt-BR" sz="1600" b="1" dirty="0">
                <a:solidFill>
                  <a:prstClr val="black"/>
                </a:solidFill>
              </a:rPr>
              <a:t>Diferencia-se dos recursos </a:t>
            </a:r>
            <a:r>
              <a:rPr lang="pt-BR" sz="1600" b="1" dirty="0" smtClean="0">
                <a:solidFill>
                  <a:prstClr val="black"/>
                </a:solidFill>
              </a:rPr>
              <a:t>porque</a:t>
            </a:r>
            <a:r>
              <a:rPr lang="pt-BR" sz="1600" b="1" dirty="0">
                <a:solidFill>
                  <a:prstClr val="black"/>
                </a:solidFill>
              </a:rPr>
              <a:t>:</a:t>
            </a:r>
          </a:p>
          <a:p>
            <a:endParaRPr lang="pt-BR" sz="1600" b="1" dirty="0">
              <a:solidFill>
                <a:prstClr val="black"/>
              </a:solidFill>
            </a:endParaRPr>
          </a:p>
          <a:p>
            <a:r>
              <a:rPr lang="pt-BR" sz="1600" b="1" dirty="0" smtClean="0">
                <a:solidFill>
                  <a:prstClr val="black"/>
                </a:solidFill>
              </a:rPr>
              <a:t>	- Instaura </a:t>
            </a:r>
            <a:r>
              <a:rPr lang="pt-BR" sz="1600" b="1" dirty="0">
                <a:solidFill>
                  <a:prstClr val="black"/>
                </a:solidFill>
              </a:rPr>
              <a:t>uma nova relação processual, perante nova instância.</a:t>
            </a:r>
          </a:p>
          <a:p>
            <a:r>
              <a:rPr lang="pt-BR" sz="1600" b="1" dirty="0" smtClean="0">
                <a:solidFill>
                  <a:prstClr val="black"/>
                </a:solidFill>
              </a:rPr>
              <a:t>	- Não </a:t>
            </a:r>
            <a:r>
              <a:rPr lang="pt-BR" sz="1600" b="1" dirty="0">
                <a:solidFill>
                  <a:prstClr val="black"/>
                </a:solidFill>
              </a:rPr>
              <a:t>tem prazo para ajuizamento.</a:t>
            </a:r>
          </a:p>
          <a:p>
            <a:r>
              <a:rPr lang="pt-BR" sz="1600" b="1" dirty="0" smtClean="0">
                <a:solidFill>
                  <a:prstClr val="black"/>
                </a:solidFill>
              </a:rPr>
              <a:t>	- Admite </a:t>
            </a:r>
            <a:r>
              <a:rPr lang="pt-BR" sz="1600" b="1" dirty="0">
                <a:solidFill>
                  <a:prstClr val="black"/>
                </a:solidFill>
              </a:rPr>
              <a:t>reiteração, desde que sob novo fundamento.</a:t>
            </a:r>
          </a:p>
          <a:p>
            <a:r>
              <a:rPr lang="pt-BR" sz="1600" b="1" dirty="0" smtClean="0">
                <a:solidFill>
                  <a:prstClr val="black"/>
                </a:solidFill>
              </a:rPr>
              <a:t>	- Não </a:t>
            </a:r>
            <a:r>
              <a:rPr lang="pt-BR" sz="1600" b="1" dirty="0">
                <a:solidFill>
                  <a:prstClr val="black"/>
                </a:solidFill>
              </a:rPr>
              <a:t>reclama ato judicial concreto, pois é cabível contra ato iminente (ameaça de prisão, </a:t>
            </a:r>
            <a:r>
              <a:rPr lang="pt-BR" sz="1600" b="1" dirty="0" smtClean="0">
                <a:solidFill>
                  <a:prstClr val="black"/>
                </a:solidFill>
              </a:rPr>
              <a:t>p. ex.)</a:t>
            </a:r>
            <a:endParaRPr lang="pt-BR" sz="1600" b="1" dirty="0">
              <a:solidFill>
                <a:prstClr val="black"/>
              </a:solidFill>
            </a:endParaRPr>
          </a:p>
          <a:p>
            <a:endParaRPr lang="pt-BR" sz="1600" b="1" dirty="0" smtClean="0">
              <a:solidFill>
                <a:prstClr val="black"/>
              </a:solidFill>
            </a:endParaRPr>
          </a:p>
          <a:p>
            <a:r>
              <a:rPr lang="pt-BR" sz="1600" b="1" dirty="0">
                <a:latin typeface="Trebuchet MS (Corpo)"/>
              </a:rPr>
              <a:t>Se </a:t>
            </a:r>
            <a:r>
              <a:rPr lang="pt-BR" sz="1600" b="1" dirty="0" smtClean="0">
                <a:latin typeface="Trebuchet MS (Corpo)"/>
              </a:rPr>
              <a:t>diferencia, tecnicamente, </a:t>
            </a:r>
            <a:r>
              <a:rPr lang="pt-BR" sz="1600" b="1" dirty="0">
                <a:latin typeface="Trebuchet MS (Corpo)"/>
              </a:rPr>
              <a:t>das ações porque:</a:t>
            </a:r>
          </a:p>
          <a:p>
            <a:endParaRPr lang="pt-BR" sz="1600" b="1" dirty="0">
              <a:latin typeface="Trebuchet MS (Corpo)"/>
            </a:endParaRPr>
          </a:p>
          <a:p>
            <a:r>
              <a:rPr lang="pt-BR" sz="1600" b="1" dirty="0" smtClean="0">
                <a:latin typeface="Trebuchet MS (Corpo)"/>
              </a:rPr>
              <a:t>	- Pode </a:t>
            </a:r>
            <a:r>
              <a:rPr lang="pt-BR" sz="1600" b="1" dirty="0">
                <a:latin typeface="Trebuchet MS (Corpo)"/>
              </a:rPr>
              <a:t>ser concedido sem pedido (</a:t>
            </a:r>
            <a:r>
              <a:rPr lang="pt-BR" sz="1600" b="1" dirty="0" err="1">
                <a:latin typeface="Trebuchet MS (Corpo)"/>
              </a:rPr>
              <a:t>ex</a:t>
            </a:r>
            <a:r>
              <a:rPr lang="pt-BR" sz="1600" b="1" dirty="0">
                <a:latin typeface="Trebuchet MS (Corpo)"/>
              </a:rPr>
              <a:t> </a:t>
            </a:r>
            <a:r>
              <a:rPr lang="pt-BR" sz="1600" b="1" dirty="0" err="1">
                <a:latin typeface="Trebuchet MS (Corpo)"/>
              </a:rPr>
              <a:t>officio</a:t>
            </a:r>
            <a:r>
              <a:rPr lang="pt-BR" sz="1600" b="1" dirty="0">
                <a:latin typeface="Trebuchet MS (Corpo)"/>
              </a:rPr>
              <a:t>).</a:t>
            </a:r>
          </a:p>
          <a:p>
            <a:r>
              <a:rPr lang="pt-BR" sz="1600" b="1" dirty="0" smtClean="0">
                <a:latin typeface="Trebuchet MS (Corpo)"/>
              </a:rPr>
              <a:t>	- Sua </a:t>
            </a:r>
            <a:r>
              <a:rPr lang="pt-BR" sz="1600" b="1" dirty="0">
                <a:latin typeface="Trebuchet MS (Corpo)"/>
              </a:rPr>
              <a:t>petição inicial não exige </a:t>
            </a:r>
            <a:r>
              <a:rPr lang="pt-BR" sz="1600" b="1" dirty="0" smtClean="0">
                <a:latin typeface="Trebuchet MS (Corpo)"/>
              </a:rPr>
              <a:t>rigor </a:t>
            </a:r>
            <a:r>
              <a:rPr lang="pt-BR" sz="1600" b="1" dirty="0">
                <a:latin typeface="Trebuchet MS (Corpo)"/>
              </a:rPr>
              <a:t>técnico.</a:t>
            </a:r>
          </a:p>
          <a:p>
            <a:r>
              <a:rPr lang="pt-BR" sz="1600" b="1" dirty="0" smtClean="0">
                <a:latin typeface="Trebuchet MS (Corpo)"/>
              </a:rPr>
              <a:t>	- Pode </a:t>
            </a:r>
            <a:r>
              <a:rPr lang="pt-BR" sz="1600" b="1" dirty="0">
                <a:latin typeface="Trebuchet MS (Corpo)"/>
              </a:rPr>
              <a:t>ser ajuizado pelo próprio paciente (ou por terceiro sem procuração).</a:t>
            </a:r>
          </a:p>
          <a:p>
            <a:endParaRPr lang="pt-BR" sz="1600" b="1" dirty="0">
              <a:solidFill>
                <a:prstClr val="black"/>
              </a:solidFill>
            </a:endParaRPr>
          </a:p>
          <a:p>
            <a:r>
              <a:rPr lang="pt-BR" b="1" dirty="0" smtClean="0">
                <a:solidFill>
                  <a:prstClr val="black"/>
                </a:solidFill>
              </a:rPr>
              <a:t>Para Flávio Martins:</a:t>
            </a:r>
          </a:p>
          <a:p>
            <a:endParaRPr lang="pt-BR" b="1" dirty="0" smtClean="0">
              <a:solidFill>
                <a:prstClr val="black"/>
              </a:solidFill>
            </a:endParaRPr>
          </a:p>
          <a:p>
            <a:pPr algn="just"/>
            <a:r>
              <a:rPr lang="pt-BR" b="1" dirty="0" smtClean="0">
                <a:solidFill>
                  <a:prstClr val="black"/>
                </a:solidFill>
              </a:rPr>
              <a:t>“Embora previsto no Código de Processo Penal no Título II (Dos Recursos em geral), prevalece o entendimento de que o habeas corpus não é recurso, mas sim uma ação constitucional. Isso porque nem sempre será cabível contra uma decisão judicial, podendo ser impetrado contra ato de um delegado de polícia ou até mesmo de um particular.”</a:t>
            </a:r>
            <a:endParaRPr lang="pt-BR" b="1" dirty="0">
              <a:solidFill>
                <a:prstClr val="black"/>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4953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p:cNvSpPr txBox="1"/>
          <p:nvPr/>
        </p:nvSpPr>
        <p:spPr>
          <a:xfrm>
            <a:off x="309212" y="399945"/>
            <a:ext cx="11629503" cy="6340197"/>
          </a:xfrm>
          <a:prstGeom prst="rect">
            <a:avLst/>
          </a:prstGeom>
          <a:noFill/>
        </p:spPr>
        <p:txBody>
          <a:bodyPr wrap="square" rtlCol="0">
            <a:spAutoFit/>
          </a:bodyPr>
          <a:lstStyle/>
          <a:p>
            <a:r>
              <a:rPr lang="pt-BR" sz="2800" b="1" u="sng" dirty="0" smtClean="0">
                <a:solidFill>
                  <a:prstClr val="black"/>
                </a:solidFill>
                <a:effectLst>
                  <a:outerShdw blurRad="38100" dist="38100" dir="2700000" algn="tl">
                    <a:srgbClr val="000000">
                      <a:alpha val="43137"/>
                    </a:srgbClr>
                  </a:outerShdw>
                </a:effectLst>
              </a:rPr>
              <a:t>FUNDAMENTOS</a:t>
            </a:r>
            <a:r>
              <a:rPr lang="pt-BR" sz="2800" b="1" dirty="0" smtClean="0">
                <a:solidFill>
                  <a:prstClr val="black"/>
                </a:solidFill>
                <a:effectLst>
                  <a:outerShdw blurRad="38100" dist="38100" dir="2700000" algn="tl">
                    <a:srgbClr val="000000">
                      <a:alpha val="43137"/>
                    </a:srgbClr>
                  </a:outerShdw>
                </a:effectLst>
              </a:rPr>
              <a:t>:</a:t>
            </a:r>
          </a:p>
          <a:p>
            <a:endParaRPr lang="pt-BR" sz="2800" b="1" dirty="0">
              <a:solidFill>
                <a:prstClr val="black"/>
              </a:solidFill>
              <a:effectLst>
                <a:outerShdw blurRad="38100" dist="38100" dir="2700000" algn="tl">
                  <a:srgbClr val="000000">
                    <a:alpha val="43137"/>
                  </a:srgbClr>
                </a:outerShdw>
              </a:effectLst>
            </a:endParaRP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CONSTITUIÇÃO FEDERAL</a:t>
            </a:r>
          </a:p>
          <a:p>
            <a:endParaRPr lang="pt-BR" dirty="0" smtClean="0">
              <a:solidFill>
                <a:prstClr val="black"/>
              </a:solidFill>
            </a:endParaRPr>
          </a:p>
          <a:p>
            <a:r>
              <a:rPr lang="pt-BR" dirty="0" smtClean="0">
                <a:solidFill>
                  <a:prstClr val="black"/>
                </a:solidFill>
              </a:rPr>
              <a:t>Artigo 5º</a:t>
            </a:r>
            <a:r>
              <a:rPr lang="pt-BR" dirty="0">
                <a:solidFill>
                  <a:prstClr val="black"/>
                </a:solidFill>
              </a:rPr>
              <a:t>, inciso </a:t>
            </a:r>
            <a:r>
              <a:rPr lang="pt-BR" dirty="0" smtClean="0">
                <a:solidFill>
                  <a:prstClr val="black"/>
                </a:solidFill>
              </a:rPr>
              <a:t>LXVIII: conceder-se-á </a:t>
            </a:r>
            <a:r>
              <a:rPr lang="pt-BR" dirty="0">
                <a:solidFill>
                  <a:prstClr val="black"/>
                </a:solidFill>
              </a:rPr>
              <a:t>habeas corpus sempre que alguém sofrer ou se achar ameaçado de sofrer violência ou coação em sua liberdade de locomoção, por ilegalidade ou abuso de poder;</a:t>
            </a:r>
          </a:p>
          <a:p>
            <a:endParaRPr lang="pt-BR" b="1" i="1" dirty="0" smtClean="0">
              <a:solidFill>
                <a:prstClr val="black"/>
              </a:solidFill>
              <a:effectLst>
                <a:outerShdw blurRad="38100" dist="38100" dir="2700000" algn="tl">
                  <a:srgbClr val="000000">
                    <a:alpha val="43137"/>
                  </a:srgbClr>
                </a:outerShdw>
              </a:effectLst>
            </a:endParaRPr>
          </a:p>
          <a:p>
            <a:endParaRPr lang="pt-BR" b="1" i="1" dirty="0">
              <a:solidFill>
                <a:prstClr val="black"/>
              </a:solidFill>
              <a:effectLst>
                <a:outerShdw blurRad="38100" dist="38100" dir="2700000" algn="tl">
                  <a:srgbClr val="000000">
                    <a:alpha val="43137"/>
                  </a:srgbClr>
                </a:outerShdw>
              </a:effectLst>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CIDH (PACTO DE SÃO JOSÉ DA COSTA RICA)</a:t>
            </a:r>
          </a:p>
          <a:p>
            <a:endParaRPr lang="pt-BR" dirty="0" smtClean="0">
              <a:solidFill>
                <a:prstClr val="black"/>
              </a:solidFill>
            </a:endParaRPr>
          </a:p>
          <a:p>
            <a:r>
              <a:rPr lang="pt-BR" dirty="0" smtClean="0">
                <a:solidFill>
                  <a:prstClr val="black"/>
                </a:solidFill>
              </a:rPr>
              <a:t>Artigo 7º, §§ 1, 2, 3 e 6, da CIDH (Pacto de São José da Costa Rica, de 22/11/1969), endossado pelo decreto nº 678 de 06/11/1992. Segundo o STF, no ordenamento jurídico pátrio, este Pacto tem </a:t>
            </a:r>
            <a:r>
              <a:rPr lang="pt-BR" i="1" dirty="0" smtClean="0">
                <a:solidFill>
                  <a:prstClr val="black"/>
                </a:solidFill>
              </a:rPr>
              <a:t>status</a:t>
            </a:r>
            <a:r>
              <a:rPr lang="pt-BR" dirty="0" smtClean="0">
                <a:solidFill>
                  <a:prstClr val="black"/>
                </a:solidFill>
              </a:rPr>
              <a:t> normativo supralegal, ou seja, estando abaixo da CF porém acima da legislação interna (RE 466.343 Rel. Min. Cezar </a:t>
            </a:r>
            <a:r>
              <a:rPr lang="pt-BR" dirty="0" err="1" smtClean="0">
                <a:solidFill>
                  <a:prstClr val="black"/>
                </a:solidFill>
              </a:rPr>
              <a:t>Peluso</a:t>
            </a:r>
            <a:r>
              <a:rPr lang="pt-BR" dirty="0" smtClean="0">
                <a:solidFill>
                  <a:prstClr val="black"/>
                </a:solidFill>
              </a:rPr>
              <a:t> / RE 349.703 Rel. Min. Gilmar Mendes, julgados em conjunto pelo Plenário em 03/12/2008) </a:t>
            </a:r>
          </a:p>
          <a:p>
            <a:endParaRPr lang="pt-BR" sz="1600" b="1" dirty="0" smtClean="0">
              <a:solidFill>
                <a:prstClr val="black"/>
              </a:solidFill>
            </a:endParaRPr>
          </a:p>
          <a:p>
            <a:endParaRPr lang="pt-BR" sz="1600" b="1" dirty="0" smtClean="0">
              <a:solidFill>
                <a:prstClr val="black"/>
              </a:solidFill>
            </a:endParaRPr>
          </a:p>
          <a:p>
            <a:pPr marL="285750" lvl="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CÓDIGO DE PROCESSO PENAL</a:t>
            </a:r>
          </a:p>
          <a:p>
            <a:pPr lvl="0"/>
            <a:endParaRPr lang="pt-BR" i="1" dirty="0" smtClean="0">
              <a:solidFill>
                <a:prstClr val="black"/>
              </a:solidFill>
            </a:endParaRPr>
          </a:p>
          <a:p>
            <a:pPr lvl="0"/>
            <a:r>
              <a:rPr lang="pt-BR" i="1" dirty="0" smtClean="0">
                <a:solidFill>
                  <a:prstClr val="black"/>
                </a:solidFill>
              </a:rPr>
              <a:t>Artigos 647 a 667, do CPP. </a:t>
            </a:r>
            <a:endParaRPr lang="pt-BR" dirty="0">
              <a:solidFill>
                <a:prstClr val="black"/>
              </a:solidFill>
            </a:endParaRPr>
          </a:p>
          <a:p>
            <a:endParaRPr lang="pt-BR" sz="1600" b="1" dirty="0">
              <a:solidFill>
                <a:prstClr val="black"/>
              </a:solidFill>
            </a:endParaRP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4772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29486"/>
            <a:ext cx="11629503" cy="1538883"/>
          </a:xfrm>
          <a:prstGeom prst="rect">
            <a:avLst/>
          </a:prstGeom>
          <a:noFill/>
        </p:spPr>
        <p:txBody>
          <a:bodyPr wrap="square" rtlCol="0">
            <a:spAutoFit/>
          </a:bodyPr>
          <a:lstStyle/>
          <a:p>
            <a:r>
              <a:rPr lang="pt-BR" sz="2800" b="1" u="sng" dirty="0" smtClean="0">
                <a:solidFill>
                  <a:prstClr val="black"/>
                </a:solidFill>
                <a:effectLst>
                  <a:outerShdw blurRad="38100" dist="38100" dir="2700000" algn="tl">
                    <a:srgbClr val="000000">
                      <a:alpha val="43137"/>
                    </a:srgbClr>
                  </a:outerShdw>
                </a:effectLst>
              </a:rPr>
              <a:t>HIPÓTESES DE CABIMENTO</a:t>
            </a:r>
            <a:r>
              <a:rPr lang="pt-BR" sz="2800" b="1" dirty="0" smtClean="0">
                <a:solidFill>
                  <a:prstClr val="black"/>
                </a:solidFill>
                <a:effectLst>
                  <a:outerShdw blurRad="38100" dist="38100" dir="2700000" algn="tl">
                    <a:srgbClr val="000000">
                      <a:alpha val="43137"/>
                    </a:srgbClr>
                  </a:outerShdw>
                </a:effectLst>
              </a:rPr>
              <a:t>:</a:t>
            </a:r>
          </a:p>
          <a:p>
            <a:endParaRPr lang="pt-BR" b="1" dirty="0" smtClean="0">
              <a:solidFill>
                <a:prstClr val="black"/>
              </a:solidFill>
              <a:effectLst>
                <a:outerShdw blurRad="38100" dist="38100" dir="2700000" algn="tl">
                  <a:srgbClr val="000000">
                    <a:alpha val="43137"/>
                  </a:srgbClr>
                </a:outerShdw>
              </a:effectLst>
            </a:endParaRPr>
          </a:p>
          <a:p>
            <a:r>
              <a:rPr lang="pt-BR" sz="1600" dirty="0" smtClean="0">
                <a:solidFill>
                  <a:prstClr val="black"/>
                </a:solidFill>
              </a:rPr>
              <a:t>Como é cediço, ao longo de quase 200 anos, o habeas passou de instrumento de proteção da liberdade física tolhida a poderoso instrumento de controle do devido processo legal. As hipóteses de cabimento são muitas. Tais como:</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a:solidFill>
                <a:prstClr val="black"/>
              </a:solidFill>
            </a:endParaRPr>
          </a:p>
        </p:txBody>
      </p:sp>
      <p:sp>
        <p:nvSpPr>
          <p:cNvPr id="5" name="CaixaDeTexto 4"/>
          <p:cNvSpPr txBox="1"/>
          <p:nvPr/>
        </p:nvSpPr>
        <p:spPr>
          <a:xfrm>
            <a:off x="309212" y="1668369"/>
            <a:ext cx="5396248" cy="4801314"/>
          </a:xfrm>
          <a:prstGeom prst="rect">
            <a:avLst/>
          </a:prstGeom>
          <a:noFill/>
        </p:spPr>
        <p:txBody>
          <a:bodyPr wrap="square" rtlCol="0">
            <a:spAutoFit/>
          </a:bodyPr>
          <a:lstStyle/>
          <a:p>
            <a:pPr marL="285750" indent="-285750">
              <a:buFont typeface="Arial" panose="020B0604020202020204" pitchFamily="34" charset="0"/>
              <a:buChar char="•"/>
            </a:pPr>
            <a:r>
              <a:rPr lang="pt-BR" sz="1600" b="1" dirty="0" smtClean="0"/>
              <a:t>DECISÃO QUE DECRETA A PRISÃO PREVENTIVA</a:t>
            </a:r>
          </a:p>
          <a:p>
            <a:pPr marL="285750" indent="-285750">
              <a:buFont typeface="Arial" panose="020B0604020202020204" pitchFamily="34" charset="0"/>
              <a:buChar char="•"/>
            </a:pPr>
            <a:endParaRPr lang="pt-BR" sz="1600" b="1" dirty="0" smtClean="0"/>
          </a:p>
          <a:p>
            <a:pPr marL="285750" indent="-285750">
              <a:buFont typeface="Arial" panose="020B0604020202020204" pitchFamily="34" charset="0"/>
              <a:buChar char="•"/>
            </a:pPr>
            <a:r>
              <a:rPr lang="pt-BR" sz="1600" b="1" dirty="0" smtClean="0"/>
              <a:t>DECISÃO QUE CONFIRMA O RECEBIMENTO DA DENÚNCIA</a:t>
            </a:r>
          </a:p>
          <a:p>
            <a:pPr marL="285750" indent="-285750">
              <a:buFont typeface="Arial" panose="020B0604020202020204" pitchFamily="34" charset="0"/>
              <a:buChar char="•"/>
            </a:pPr>
            <a:endParaRPr lang="pt-BR" sz="1600" b="1" dirty="0" smtClean="0"/>
          </a:p>
          <a:p>
            <a:pPr marL="285750" indent="-285750">
              <a:buFont typeface="Arial" panose="020B0604020202020204" pitchFamily="34" charset="0"/>
              <a:buChar char="•"/>
            </a:pPr>
            <a:r>
              <a:rPr lang="pt-BR" sz="1600" b="1" dirty="0" smtClean="0"/>
              <a:t>ATIPICIDADE DA CONDUTA CRÍTICA AO JUIZ (PRERROGATIVA DO ADVOGADO)</a:t>
            </a:r>
          </a:p>
          <a:p>
            <a:endParaRPr lang="pt-BR" sz="1600" b="1" dirty="0" smtClean="0"/>
          </a:p>
          <a:p>
            <a:pPr marL="285750" indent="-285750">
              <a:buFont typeface="Arial" panose="020B0604020202020204" pitchFamily="34" charset="0"/>
              <a:buChar char="•"/>
            </a:pPr>
            <a:r>
              <a:rPr lang="pt-BR" sz="1600" b="1" dirty="0" smtClean="0"/>
              <a:t>AUSÊNCIA DE MEMORIAIS DEFENSIVOS </a:t>
            </a:r>
          </a:p>
          <a:p>
            <a:endParaRPr lang="pt-BR" sz="1600" b="1" dirty="0" smtClean="0"/>
          </a:p>
          <a:p>
            <a:pPr marL="285750" indent="-285750">
              <a:buFont typeface="Arial" panose="020B0604020202020204" pitchFamily="34" charset="0"/>
              <a:buChar char="•"/>
            </a:pPr>
            <a:r>
              <a:rPr lang="pt-BR" sz="1600" b="1" dirty="0" smtClean="0"/>
              <a:t>AUSÊNCIA DE JUSTA CAUSA PARA DEFLAGRAR O PROCESSO CRIMINAL</a:t>
            </a:r>
          </a:p>
          <a:p>
            <a:pPr marL="285750" indent="-285750">
              <a:buFont typeface="Arial" panose="020B0604020202020204" pitchFamily="34" charset="0"/>
              <a:buChar char="•"/>
            </a:pPr>
            <a:endParaRPr lang="pt-BR" sz="1600" b="1" dirty="0"/>
          </a:p>
          <a:p>
            <a:pPr marL="285750" indent="-285750">
              <a:buFont typeface="Arial" panose="020B0604020202020204" pitchFamily="34" charset="0"/>
              <a:buChar char="•"/>
            </a:pPr>
            <a:r>
              <a:rPr lang="pt-BR" sz="1600" b="1" dirty="0" smtClean="0"/>
              <a:t>DURAÇÃO RAZOÁVEL DO PROCESSO</a:t>
            </a:r>
          </a:p>
          <a:p>
            <a:endParaRPr lang="pt-BR" sz="1600" b="1" dirty="0" smtClean="0"/>
          </a:p>
          <a:p>
            <a:pPr marL="285750" indent="-285750">
              <a:buFont typeface="Arial" panose="020B0604020202020204" pitchFamily="34" charset="0"/>
              <a:buChar char="•"/>
            </a:pPr>
            <a:r>
              <a:rPr lang="pt-BR" sz="1600" b="1" dirty="0" smtClean="0"/>
              <a:t>TRACAMENTO DE INQUÉRITO POLICIAL </a:t>
            </a:r>
          </a:p>
          <a:p>
            <a:pPr marL="285750" indent="-285750">
              <a:buFont typeface="Arial" panose="020B0604020202020204" pitchFamily="34" charset="0"/>
              <a:buChar char="•"/>
            </a:pPr>
            <a:endParaRPr lang="pt-BR" sz="1600" b="1" dirty="0" smtClean="0"/>
          </a:p>
          <a:p>
            <a:pPr marL="285750" indent="-285750">
              <a:buFont typeface="Arial" panose="020B0604020202020204" pitchFamily="34" charset="0"/>
              <a:buChar char="•"/>
            </a:pPr>
            <a:r>
              <a:rPr lang="pt-BR" sz="1600" b="1" dirty="0" smtClean="0"/>
              <a:t>INDICIAMENTO ARBITRÁRIO </a:t>
            </a:r>
          </a:p>
          <a:p>
            <a:pPr marL="285750" indent="-285750">
              <a:buFont typeface="Arial" panose="020B0604020202020204" pitchFamily="34" charset="0"/>
              <a:buChar char="•"/>
            </a:pPr>
            <a:endParaRPr lang="pt-BR" b="1" dirty="0"/>
          </a:p>
        </p:txBody>
      </p:sp>
      <p:sp>
        <p:nvSpPr>
          <p:cNvPr id="6" name="CaixaDeTexto 5"/>
          <p:cNvSpPr txBox="1"/>
          <p:nvPr/>
        </p:nvSpPr>
        <p:spPr>
          <a:xfrm>
            <a:off x="6123963" y="1668368"/>
            <a:ext cx="5396248" cy="1815882"/>
          </a:xfrm>
          <a:prstGeom prst="rect">
            <a:avLst/>
          </a:prstGeom>
          <a:noFill/>
        </p:spPr>
        <p:txBody>
          <a:bodyPr wrap="square" rtlCol="0">
            <a:spAutoFit/>
          </a:bodyPr>
          <a:lstStyle/>
          <a:p>
            <a:pPr marL="285750" indent="-285750">
              <a:buFont typeface="Arial" panose="020B0604020202020204" pitchFamily="34" charset="0"/>
              <a:buChar char="•"/>
            </a:pPr>
            <a:r>
              <a:rPr lang="pt-BR" sz="1600" b="1" dirty="0" smtClean="0"/>
              <a:t>PARA EVITAR FUTURA PRISÃO DECORRENTE DE CONDENAÇÃO EM 2ª INSTÂNCIA</a:t>
            </a:r>
          </a:p>
          <a:p>
            <a:pPr marL="285750" indent="-285750">
              <a:buFont typeface="Arial" panose="020B0604020202020204" pitchFamily="34" charset="0"/>
              <a:buChar char="•"/>
            </a:pPr>
            <a:endParaRPr lang="pt-BR" sz="1600" b="1" dirty="0" smtClean="0"/>
          </a:p>
          <a:p>
            <a:pPr marL="285750" indent="-285750">
              <a:buFont typeface="Arial" panose="020B0604020202020204" pitchFamily="34" charset="0"/>
              <a:buChar char="•"/>
            </a:pPr>
            <a:r>
              <a:rPr lang="pt-BR" sz="1600" b="1" dirty="0" smtClean="0"/>
              <a:t>CONTRA DECISÃO QUE DETERMINA INTERCEPTAÇÃO TELEFÔNICA COM BASE EM DENÚNCIA ANÔNIMA</a:t>
            </a:r>
          </a:p>
          <a:p>
            <a:pPr marL="285750" indent="-285750">
              <a:buFont typeface="Arial" panose="020B0604020202020204" pitchFamily="34" charset="0"/>
              <a:buChar char="•"/>
            </a:pPr>
            <a:endParaRPr lang="pt-BR" sz="1600" b="1" dirty="0" smtClean="0"/>
          </a:p>
          <a:p>
            <a:endParaRPr lang="pt-BR" sz="1600" b="1" dirty="0" smtClean="0"/>
          </a:p>
        </p:txBody>
      </p:sp>
    </p:spTree>
    <p:extLst>
      <p:ext uri="{BB962C8B-B14F-4D97-AF65-F5344CB8AC3E}">
        <p14:creationId xmlns:p14="http://schemas.microsoft.com/office/powerpoint/2010/main" val="1895452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892552"/>
          </a:xfrm>
          <a:prstGeom prst="rect">
            <a:avLst/>
          </a:prstGeom>
          <a:noFill/>
        </p:spPr>
        <p:txBody>
          <a:bodyPr wrap="square" rtlCol="0">
            <a:spAutoFit/>
          </a:bodyPr>
          <a:lstStyle/>
          <a:p>
            <a:r>
              <a:rPr lang="pt-BR" b="1" u="sng" dirty="0" smtClean="0">
                <a:solidFill>
                  <a:prstClr val="black"/>
                </a:solidFill>
              </a:rPr>
              <a:t>Hipóteses de cabimento</a:t>
            </a:r>
            <a:r>
              <a:rPr lang="pt-BR" b="1" dirty="0" smtClean="0">
                <a:solidFill>
                  <a:prstClr val="black"/>
                </a:solidFill>
              </a:rPr>
              <a:t> (continuação...)</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DECISÃO QUE DECRETA A PRISÃO PREVENTIVA </a:t>
            </a:r>
            <a:endParaRPr lang="pt-BR" sz="1600" b="1" dirty="0">
              <a:solidFill>
                <a:prstClr val="black"/>
              </a:solidFill>
            </a:endParaRPr>
          </a:p>
        </p:txBody>
      </p:sp>
      <p:sp>
        <p:nvSpPr>
          <p:cNvPr id="5" name="CaixaDeTexto 4"/>
          <p:cNvSpPr txBox="1"/>
          <p:nvPr/>
        </p:nvSpPr>
        <p:spPr>
          <a:xfrm>
            <a:off x="309212" y="1034922"/>
            <a:ext cx="5743859" cy="5847755"/>
          </a:xfrm>
          <a:prstGeom prst="rect">
            <a:avLst/>
          </a:prstGeom>
          <a:noFill/>
        </p:spPr>
        <p:txBody>
          <a:bodyPr wrap="square" rtlCol="0">
            <a:spAutoFit/>
          </a:bodyPr>
          <a:lstStyle/>
          <a:p>
            <a:r>
              <a:rPr lang="pt-BR" sz="1600" b="1" dirty="0" smtClean="0">
                <a:solidFill>
                  <a:prstClr val="black"/>
                </a:solidFill>
              </a:rPr>
              <a:t>Art. 312, CPP. A prisão preventiva poderá ser decretada:</a:t>
            </a:r>
          </a:p>
          <a:p>
            <a:endParaRPr lang="pt-BR" sz="1600" b="1" dirty="0" smtClean="0">
              <a:solidFill>
                <a:prstClr val="black"/>
              </a:solidFill>
            </a:endParaRPr>
          </a:p>
          <a:p>
            <a:pPr marL="285750" indent="-285750">
              <a:buFontTx/>
              <a:buChar char="-"/>
            </a:pPr>
            <a:r>
              <a:rPr lang="pt-BR" sz="1600" b="1" dirty="0" smtClean="0">
                <a:solidFill>
                  <a:prstClr val="black"/>
                </a:solidFill>
              </a:rPr>
              <a:t>Garantia da ordem pública;</a:t>
            </a:r>
          </a:p>
          <a:p>
            <a:pPr marL="285750" indent="-285750">
              <a:buFontTx/>
              <a:buChar char="-"/>
            </a:pPr>
            <a:r>
              <a:rPr lang="pt-BR" sz="1600" b="1" dirty="0" smtClean="0">
                <a:solidFill>
                  <a:prstClr val="black"/>
                </a:solidFill>
              </a:rPr>
              <a:t>Garantia da ordem econômica;</a:t>
            </a:r>
          </a:p>
          <a:p>
            <a:pPr marL="285750" indent="-285750">
              <a:buFontTx/>
              <a:buChar char="-"/>
            </a:pPr>
            <a:r>
              <a:rPr lang="pt-BR" sz="1600" b="1" dirty="0" smtClean="0">
                <a:solidFill>
                  <a:prstClr val="black"/>
                </a:solidFill>
              </a:rPr>
              <a:t>Conveniência da instrução criminal;</a:t>
            </a:r>
          </a:p>
          <a:p>
            <a:pPr marL="285750" indent="-285750">
              <a:buFontTx/>
              <a:buChar char="-"/>
            </a:pPr>
            <a:r>
              <a:rPr lang="pt-BR" sz="1600" b="1" dirty="0" smtClean="0">
                <a:solidFill>
                  <a:prstClr val="black"/>
                </a:solidFill>
              </a:rPr>
              <a:t>Assegurar a aplicação da lei penal;</a:t>
            </a:r>
          </a:p>
          <a:p>
            <a:r>
              <a:rPr lang="pt-BR" sz="1600" b="1" dirty="0" smtClean="0">
                <a:solidFill>
                  <a:prstClr val="black"/>
                </a:solidFill>
              </a:rPr>
              <a:t>	</a:t>
            </a:r>
            <a:r>
              <a:rPr lang="pt-BR" sz="1600" b="1" dirty="0" err="1" smtClean="0">
                <a:solidFill>
                  <a:srgbClr val="FF0000"/>
                </a:solidFill>
              </a:rPr>
              <a:t>Obs</a:t>
            </a:r>
            <a:r>
              <a:rPr lang="pt-BR" sz="1600" b="1" dirty="0" smtClean="0">
                <a:solidFill>
                  <a:srgbClr val="FF0000"/>
                </a:solidFill>
              </a:rPr>
              <a:t>: se houver prova de existência do crime e 	indício suficiente de autoria;</a:t>
            </a:r>
          </a:p>
          <a:p>
            <a:endParaRPr lang="pt-BR" sz="1600" dirty="0" smtClean="0">
              <a:solidFill>
                <a:prstClr val="black"/>
              </a:solidFill>
            </a:endParaRPr>
          </a:p>
          <a:p>
            <a:r>
              <a:rPr lang="pt-BR" sz="1600" b="1" dirty="0" smtClean="0">
                <a:solidFill>
                  <a:prstClr val="black"/>
                </a:solidFill>
              </a:rPr>
              <a:t>Aury Lopes Junior:</a:t>
            </a:r>
          </a:p>
          <a:p>
            <a:r>
              <a:rPr lang="pt-BR" sz="1600" i="1" dirty="0" smtClean="0">
                <a:solidFill>
                  <a:prstClr val="black"/>
                </a:solidFill>
              </a:rPr>
              <a:t>“são os princípios que permitirão a coexistência de uma prisão sem sentença condenatória transitada em julgado com a garantia da presunção de inocência.”</a:t>
            </a:r>
            <a:endParaRPr lang="pt-BR" sz="1600" i="1" dirty="0">
              <a:solidFill>
                <a:prstClr val="black"/>
              </a:solidFill>
            </a:endParaRPr>
          </a:p>
          <a:p>
            <a:endParaRPr lang="pt-BR" sz="1600" b="1" dirty="0" smtClean="0">
              <a:solidFill>
                <a:prstClr val="black"/>
              </a:solidFill>
            </a:endParaRPr>
          </a:p>
          <a:p>
            <a:r>
              <a:rPr lang="pt-BR" sz="1600" b="1" dirty="0" smtClean="0">
                <a:solidFill>
                  <a:prstClr val="black"/>
                </a:solidFill>
              </a:rPr>
              <a:t>PRINCÍPIOS:</a:t>
            </a:r>
          </a:p>
          <a:p>
            <a:pPr marL="285750" indent="-285750">
              <a:buFontTx/>
              <a:buChar char="-"/>
            </a:pPr>
            <a:r>
              <a:rPr lang="pt-BR" b="1" dirty="0" err="1" smtClean="0">
                <a:solidFill>
                  <a:srgbClr val="00B050"/>
                </a:solidFill>
              </a:rPr>
              <a:t>Jurisdicionalidade</a:t>
            </a:r>
            <a:r>
              <a:rPr lang="pt-BR" b="1" dirty="0" smtClean="0">
                <a:solidFill>
                  <a:srgbClr val="00B050"/>
                </a:solidFill>
              </a:rPr>
              <a:t> e motivação </a:t>
            </a:r>
            <a:r>
              <a:rPr lang="pt-BR" sz="1600" b="1" dirty="0" smtClean="0">
                <a:solidFill>
                  <a:prstClr val="black"/>
                </a:solidFill>
              </a:rPr>
              <a:t>(art. 93, IX, CF e 315, CPP)</a:t>
            </a:r>
          </a:p>
          <a:p>
            <a:pPr marL="285750" indent="-285750">
              <a:buFontTx/>
              <a:buChar char="-"/>
            </a:pPr>
            <a:r>
              <a:rPr lang="pt-BR" b="1" dirty="0" smtClean="0">
                <a:solidFill>
                  <a:srgbClr val="00B050"/>
                </a:solidFill>
              </a:rPr>
              <a:t>Contraditório</a:t>
            </a:r>
            <a:r>
              <a:rPr lang="pt-BR" sz="1600" b="1" dirty="0" smtClean="0">
                <a:solidFill>
                  <a:prstClr val="black"/>
                </a:solidFill>
              </a:rPr>
              <a:t> (§3º, art. 282, CPP)</a:t>
            </a:r>
          </a:p>
          <a:p>
            <a:pPr marL="285750" indent="-285750">
              <a:buFontTx/>
              <a:buChar char="-"/>
            </a:pPr>
            <a:r>
              <a:rPr lang="pt-BR" b="1" dirty="0" err="1" smtClean="0">
                <a:solidFill>
                  <a:srgbClr val="00B050"/>
                </a:solidFill>
              </a:rPr>
              <a:t>Provisionalidade</a:t>
            </a:r>
            <a:r>
              <a:rPr lang="pt-BR" sz="1600" b="1" dirty="0" smtClean="0">
                <a:solidFill>
                  <a:prstClr val="black"/>
                </a:solidFill>
              </a:rPr>
              <a:t> (situacionais, tutelam situação fática)</a:t>
            </a:r>
          </a:p>
          <a:p>
            <a:pPr marL="285750" indent="-285750">
              <a:buFontTx/>
              <a:buChar char="-"/>
            </a:pPr>
            <a:r>
              <a:rPr lang="pt-BR" b="1" dirty="0" smtClean="0">
                <a:solidFill>
                  <a:srgbClr val="00B050"/>
                </a:solidFill>
              </a:rPr>
              <a:t>Provisoriedade</a:t>
            </a:r>
            <a:r>
              <a:rPr lang="pt-BR" sz="1600" b="1" dirty="0" smtClean="0">
                <a:solidFill>
                  <a:prstClr val="black"/>
                </a:solidFill>
              </a:rPr>
              <a:t> (fator tempo, atualmente não existe prazo máximo de duração. Não deve assumir contornos de pena antecipada.</a:t>
            </a:r>
          </a:p>
        </p:txBody>
      </p:sp>
      <p:sp>
        <p:nvSpPr>
          <p:cNvPr id="6" name="CaixaDeTexto 5"/>
          <p:cNvSpPr txBox="1"/>
          <p:nvPr/>
        </p:nvSpPr>
        <p:spPr>
          <a:xfrm>
            <a:off x="6278509" y="1325079"/>
            <a:ext cx="5660206" cy="5262979"/>
          </a:xfrm>
          <a:prstGeom prst="rect">
            <a:avLst/>
          </a:prstGeom>
          <a:noFill/>
        </p:spPr>
        <p:txBody>
          <a:bodyPr wrap="square" rtlCol="0">
            <a:spAutoFit/>
          </a:bodyPr>
          <a:lstStyle/>
          <a:p>
            <a:pPr marL="342900" indent="-342900">
              <a:buAutoNum type="alphaLcParenR"/>
            </a:pPr>
            <a:r>
              <a:rPr lang="pt-BR" sz="1600" b="1" dirty="0" smtClean="0">
                <a:solidFill>
                  <a:prstClr val="black"/>
                </a:solidFill>
              </a:rPr>
              <a:t>Garantia da ordem pública: </a:t>
            </a:r>
            <a:r>
              <a:rPr lang="pt-BR" sz="1600" dirty="0" smtClean="0">
                <a:solidFill>
                  <a:prstClr val="black"/>
                </a:solidFill>
              </a:rPr>
              <a:t>fundamento vago que serve a qualquer finalidade. Fundamento preferido, justamente por sua indefinição. Usado sob a mote de proteção a tranquilidade pública e credibilidade das instituições, gravidade em abstrato do delito ou brutalidade</a:t>
            </a:r>
            <a:r>
              <a:rPr lang="pt-BR" sz="1600" dirty="0">
                <a:solidFill>
                  <a:prstClr val="black"/>
                </a:solidFill>
              </a:rPr>
              <a:t> </a:t>
            </a:r>
            <a:r>
              <a:rPr lang="pt-BR" sz="1600" dirty="0" smtClean="0">
                <a:solidFill>
                  <a:prstClr val="black"/>
                </a:solidFill>
              </a:rPr>
              <a:t>do crime...</a:t>
            </a:r>
          </a:p>
          <a:p>
            <a:pPr marL="342900" indent="-342900">
              <a:buAutoNum type="alphaLcParenR"/>
            </a:pPr>
            <a:r>
              <a:rPr lang="pt-BR" sz="1600" b="1" dirty="0" smtClean="0">
                <a:solidFill>
                  <a:prstClr val="black"/>
                </a:solidFill>
              </a:rPr>
              <a:t>Garantia da ordem econômica: </a:t>
            </a:r>
            <a:r>
              <a:rPr lang="pt-BR" sz="1600" dirty="0" smtClean="0">
                <a:solidFill>
                  <a:prstClr val="black"/>
                </a:solidFill>
              </a:rPr>
              <a:t>critério também vago pois o bem jurídico tutelado (ordem econômica) é ainda de difícil definição na doutrina. Práticas que geram perdas financeiras vultuosas (mercado de capitais)</a:t>
            </a:r>
          </a:p>
          <a:p>
            <a:pPr marL="342900" indent="-342900">
              <a:buAutoNum type="alphaLcParenR"/>
            </a:pPr>
            <a:r>
              <a:rPr lang="pt-BR" sz="1600" b="1" dirty="0" smtClean="0">
                <a:solidFill>
                  <a:prstClr val="black"/>
                </a:solidFill>
              </a:rPr>
              <a:t> conveniência da instrução: </a:t>
            </a:r>
            <a:r>
              <a:rPr lang="pt-BR" sz="1600" dirty="0" smtClean="0">
                <a:solidFill>
                  <a:prstClr val="black"/>
                </a:solidFill>
              </a:rPr>
              <a:t>tutela e proteção da prova. Risco a coleta da prova (destruição de documentos e coação de testemunhas). As </a:t>
            </a:r>
            <a:r>
              <a:rPr lang="pt-BR" sz="1600" dirty="0">
                <a:solidFill>
                  <a:prstClr val="black"/>
                </a:solidFill>
              </a:rPr>
              <a:t>s</a:t>
            </a:r>
            <a:r>
              <a:rPr lang="pt-BR" sz="1600" dirty="0" smtClean="0">
                <a:solidFill>
                  <a:prstClr val="black"/>
                </a:solidFill>
              </a:rPr>
              <a:t>ituações devem ser perceptíveis (sem achismos).</a:t>
            </a:r>
          </a:p>
          <a:p>
            <a:pPr marL="342900" indent="-342900">
              <a:buAutoNum type="alphaLcParenR"/>
            </a:pPr>
            <a:r>
              <a:rPr lang="pt-BR" sz="1600" b="1" dirty="0" smtClean="0">
                <a:solidFill>
                  <a:prstClr val="black"/>
                </a:solidFill>
              </a:rPr>
              <a:t>Assegurar a aplicação da lei penal: </a:t>
            </a:r>
            <a:r>
              <a:rPr lang="pt-BR" sz="1600" dirty="0" smtClean="0">
                <a:solidFill>
                  <a:prstClr val="black"/>
                </a:solidFill>
              </a:rPr>
              <a:t>prisão para evitar a fuga, que nunca pode ser presumida, tem que ter circunstâncias concretas.</a:t>
            </a:r>
          </a:p>
          <a:p>
            <a:r>
              <a:rPr lang="pt-BR" sz="1600" b="1" dirty="0" err="1" smtClean="0">
                <a:solidFill>
                  <a:srgbClr val="FF0000"/>
                </a:solidFill>
              </a:rPr>
              <a:t>Obs</a:t>
            </a:r>
            <a:r>
              <a:rPr lang="pt-BR" sz="1600" b="1" dirty="0" smtClean="0">
                <a:solidFill>
                  <a:srgbClr val="FF0000"/>
                </a:solidFill>
              </a:rPr>
              <a:t>: não basta atacar a prisão com argumentos subjetivos do cliente (bons antecedentes criminais, residência fixa e ocupação lícita, </a:t>
            </a:r>
            <a:r>
              <a:rPr lang="pt-BR" sz="1600" b="1" dirty="0" err="1" smtClean="0">
                <a:solidFill>
                  <a:srgbClr val="FF0000"/>
                </a:solidFill>
              </a:rPr>
              <a:t>etc</a:t>
            </a:r>
            <a:r>
              <a:rPr lang="pt-BR" sz="1600" b="1" dirty="0" smtClean="0">
                <a:solidFill>
                  <a:srgbClr val="FF0000"/>
                </a:solidFill>
              </a:rPr>
              <a:t>)</a:t>
            </a:r>
          </a:p>
        </p:txBody>
      </p:sp>
    </p:spTree>
    <p:extLst>
      <p:ext uri="{BB962C8B-B14F-4D97-AF65-F5344CB8AC3E}">
        <p14:creationId xmlns:p14="http://schemas.microsoft.com/office/powerpoint/2010/main" val="1617490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1631216"/>
          </a:xfrm>
          <a:prstGeom prst="rect">
            <a:avLst/>
          </a:prstGeom>
          <a:noFill/>
        </p:spPr>
        <p:txBody>
          <a:bodyPr wrap="square" rtlCol="0">
            <a:spAutoFit/>
          </a:bodyPr>
          <a:lstStyle/>
          <a:p>
            <a:r>
              <a:rPr lang="pt-BR" b="1" u="sng" dirty="0" smtClean="0">
                <a:solidFill>
                  <a:prstClr val="black"/>
                </a:solidFill>
              </a:rPr>
              <a:t>Hipóteses de cabimento</a:t>
            </a:r>
            <a:r>
              <a:rPr lang="pt-BR" b="1" dirty="0" smtClean="0">
                <a:solidFill>
                  <a:prstClr val="black"/>
                </a:solidFill>
              </a:rPr>
              <a:t> (continuação...)</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DECISÃO QUE CONFIRMA O RECEBIMENTO DA DENÚNCIA</a:t>
            </a:r>
            <a:endParaRPr lang="pt-BR" b="1" dirty="0" smtClean="0">
              <a:solidFill>
                <a:prstClr val="black"/>
              </a:solidFill>
            </a:endParaRPr>
          </a:p>
          <a:p>
            <a:r>
              <a:rPr lang="pt-BR" sz="1600" dirty="0" smtClean="0">
                <a:solidFill>
                  <a:prstClr val="black"/>
                </a:solidFill>
              </a:rPr>
              <a:t>Para </a:t>
            </a:r>
            <a:r>
              <a:rPr lang="pt-BR" sz="1600" b="1" i="1" dirty="0" smtClean="0">
                <a:solidFill>
                  <a:prstClr val="black"/>
                </a:solidFill>
                <a:effectLst>
                  <a:outerShdw blurRad="38100" dist="38100" dir="2700000" algn="tl">
                    <a:srgbClr val="000000">
                      <a:alpha val="43137"/>
                    </a:srgbClr>
                  </a:outerShdw>
                </a:effectLst>
              </a:rPr>
              <a:t>Carlos Augusto Ribeiro </a:t>
            </a:r>
            <a:r>
              <a:rPr lang="pt-BR" sz="1600" dirty="0" smtClean="0">
                <a:solidFill>
                  <a:prstClr val="black"/>
                </a:solidFill>
              </a:rPr>
              <a:t>a decisão que recebe ou confirma o recebimento da denúncia não pode ser relegada a mero rito de passagem, pois se assim o for, pouca diferença fará a existência de um contraditório prévio ao juízo de admissibilidade da acusação.</a:t>
            </a:r>
          </a:p>
        </p:txBody>
      </p:sp>
      <p:sp>
        <p:nvSpPr>
          <p:cNvPr id="3" name="CaixaDeTexto 2"/>
          <p:cNvSpPr txBox="1"/>
          <p:nvPr/>
        </p:nvSpPr>
        <p:spPr>
          <a:xfrm>
            <a:off x="380104" y="1849404"/>
            <a:ext cx="5743859" cy="5262979"/>
          </a:xfrm>
          <a:prstGeom prst="rect">
            <a:avLst/>
          </a:prstGeom>
          <a:noFill/>
        </p:spPr>
        <p:txBody>
          <a:bodyPr wrap="square" rtlCol="0">
            <a:spAutoFit/>
          </a:bodyPr>
          <a:lstStyle/>
          <a:p>
            <a:r>
              <a:rPr lang="pt-BR" sz="1600" b="1" i="1" dirty="0" smtClean="0">
                <a:solidFill>
                  <a:prstClr val="black"/>
                </a:solidFill>
              </a:rPr>
              <a:t>A DENÚNCIA (art. 41, CPP), conterá:</a:t>
            </a:r>
          </a:p>
          <a:p>
            <a:pPr marL="285750" indent="-285750">
              <a:buFontTx/>
              <a:buChar char="-"/>
            </a:pPr>
            <a:r>
              <a:rPr lang="pt-BR" sz="1600" i="1" dirty="0" smtClean="0">
                <a:solidFill>
                  <a:prstClr val="black"/>
                </a:solidFill>
              </a:rPr>
              <a:t>Exposição do fato criminoso (todas as circunstâncias)</a:t>
            </a:r>
          </a:p>
          <a:p>
            <a:pPr marL="285750" indent="-285750">
              <a:buFontTx/>
              <a:buChar char="-"/>
            </a:pPr>
            <a:r>
              <a:rPr lang="pt-BR" sz="1600" i="1" dirty="0" smtClean="0">
                <a:solidFill>
                  <a:prstClr val="black"/>
                </a:solidFill>
              </a:rPr>
              <a:t>Qualificação do acusado ou esclarecimentos para identifica-lo</a:t>
            </a:r>
          </a:p>
          <a:p>
            <a:pPr marL="285750" indent="-285750">
              <a:buFontTx/>
              <a:buChar char="-"/>
            </a:pPr>
            <a:r>
              <a:rPr lang="pt-BR" sz="1600" i="1" dirty="0" smtClean="0">
                <a:solidFill>
                  <a:prstClr val="black"/>
                </a:solidFill>
              </a:rPr>
              <a:t>Classificação do crime e, se necessário, rol de testemunhas</a:t>
            </a:r>
          </a:p>
          <a:p>
            <a:endParaRPr lang="pt-BR" sz="1600" i="1" dirty="0" smtClean="0">
              <a:solidFill>
                <a:prstClr val="black"/>
              </a:solidFill>
            </a:endParaRPr>
          </a:p>
          <a:p>
            <a:r>
              <a:rPr lang="pt-BR" sz="1600" b="1" i="1" dirty="0" smtClean="0">
                <a:solidFill>
                  <a:prstClr val="black"/>
                </a:solidFill>
              </a:rPr>
              <a:t>JUÍZO ADMINISSIBILIDADE (PROC. ORDINÁRIO/SUMARIO) (art. 396 c/c 395 I, II, III, CPP):</a:t>
            </a:r>
          </a:p>
          <a:p>
            <a:r>
              <a:rPr lang="pt-BR" sz="1600" i="1" dirty="0" smtClean="0">
                <a:solidFill>
                  <a:prstClr val="black"/>
                </a:solidFill>
              </a:rPr>
              <a:t>- Caso não rejeite liminarmente (art. 395, I, II, III), receberá e ordenará a citação do acusado para responder a acusação (10 dias) </a:t>
            </a:r>
          </a:p>
          <a:p>
            <a:endParaRPr lang="pt-BR" sz="1600" i="1" dirty="0" smtClean="0">
              <a:solidFill>
                <a:prstClr val="black"/>
              </a:solidFill>
            </a:endParaRPr>
          </a:p>
          <a:p>
            <a:pPr algn="just"/>
            <a:r>
              <a:rPr lang="pt-BR" sz="1600" b="1" i="1" dirty="0" smtClean="0">
                <a:solidFill>
                  <a:prstClr val="black"/>
                </a:solidFill>
              </a:rPr>
              <a:t>HC 93056-5 Rel. Min. Celso de Mello: </a:t>
            </a:r>
            <a:r>
              <a:rPr lang="pt-BR" sz="1600" dirty="0" smtClean="0">
                <a:solidFill>
                  <a:prstClr val="black"/>
                </a:solidFill>
              </a:rPr>
              <a:t>“O ato judicial que formaliza o recebimento da denúncia oferecida pelo Ministério Público não se qualifica e nem se equipara, para os fins a que se refere o art. 93, IX, da CF de 1988, a ato de caráter decisório. O juízo positivo de admissibilidade da acusação penal, ainda que desejável e conveniente a sua motivação, não reclama qualquer fundamentação.” </a:t>
            </a:r>
          </a:p>
          <a:p>
            <a:endParaRPr lang="pt-BR" sz="1600" i="1" dirty="0" smtClean="0">
              <a:solidFill>
                <a:prstClr val="black"/>
              </a:solidFill>
            </a:endParaRPr>
          </a:p>
        </p:txBody>
      </p:sp>
      <p:sp>
        <p:nvSpPr>
          <p:cNvPr id="5" name="CaixaDeTexto 4"/>
          <p:cNvSpPr txBox="1"/>
          <p:nvPr/>
        </p:nvSpPr>
        <p:spPr>
          <a:xfrm>
            <a:off x="6278509" y="1621294"/>
            <a:ext cx="5660206" cy="6001643"/>
          </a:xfrm>
          <a:prstGeom prst="rect">
            <a:avLst/>
          </a:prstGeom>
          <a:noFill/>
        </p:spPr>
        <p:txBody>
          <a:bodyPr wrap="square" rtlCol="0">
            <a:spAutoFit/>
          </a:bodyPr>
          <a:lstStyle/>
          <a:p>
            <a:r>
              <a:rPr lang="pt-BR" sz="1600" b="1" dirty="0" smtClean="0">
                <a:solidFill>
                  <a:prstClr val="black"/>
                </a:solidFill>
              </a:rPr>
              <a:t>A RESPOSTA À ACUSAÇÃO (Art. 396-A, CPP)</a:t>
            </a:r>
          </a:p>
          <a:p>
            <a:r>
              <a:rPr lang="pt-BR" sz="1600" dirty="0" smtClean="0">
                <a:solidFill>
                  <a:prstClr val="black"/>
                </a:solidFill>
              </a:rPr>
              <a:t>Na defesa poderá ser alegada preliminares e tudo o que interesse à defesa, juntar documentos e justificações, entre outras.</a:t>
            </a:r>
          </a:p>
          <a:p>
            <a:r>
              <a:rPr lang="pt-BR" sz="1600" b="1" dirty="0" smtClean="0">
                <a:solidFill>
                  <a:prstClr val="black"/>
                </a:solidFill>
              </a:rPr>
              <a:t>DECISÃO QUE CONFIRMA O RECEBIMENTO DA DENÚNCIA</a:t>
            </a:r>
          </a:p>
          <a:p>
            <a:r>
              <a:rPr lang="pt-BR" sz="1600" dirty="0" smtClean="0">
                <a:solidFill>
                  <a:prstClr val="black"/>
                </a:solidFill>
              </a:rPr>
              <a:t>A decisão deve enfrentar, ainda que minimamente, as teses aventadas na defesa, sob pena de infringência ao art. 93, IX, CF.</a:t>
            </a:r>
          </a:p>
          <a:p>
            <a:endParaRPr lang="pt-BR" sz="1600" dirty="0">
              <a:solidFill>
                <a:prstClr val="black"/>
              </a:solidFill>
            </a:endParaRPr>
          </a:p>
          <a:p>
            <a:pPr algn="just"/>
            <a:r>
              <a:rPr lang="pt-BR" sz="1600" b="1" dirty="0" smtClean="0">
                <a:solidFill>
                  <a:srgbClr val="FF0000"/>
                </a:solidFill>
              </a:rPr>
              <a:t>No </a:t>
            </a:r>
            <a:r>
              <a:rPr lang="pt-BR" sz="1600" b="1" dirty="0">
                <a:solidFill>
                  <a:srgbClr val="FF0000"/>
                </a:solidFill>
              </a:rPr>
              <a:t>caso em comento, a decisão exarada pelo magistrado “a quo” após oferecimento da resposta à acusação pelo paciente, não enfrentou satisfatoriamente as teses trazidas pela d. defesa naquela oportunidade, razão pela qual se revela de rigor a anulação da referida decisão, a fim de que nova seja prolatada. </a:t>
            </a:r>
            <a:r>
              <a:rPr lang="pt-BR" sz="1600" b="1" dirty="0" smtClean="0">
                <a:solidFill>
                  <a:prstClr val="black"/>
                </a:solidFill>
              </a:rPr>
              <a:t>TJSP AC. </a:t>
            </a:r>
            <a:r>
              <a:rPr lang="pt-BR" sz="1600" b="1" dirty="0">
                <a:solidFill>
                  <a:prstClr val="black"/>
                </a:solidFill>
              </a:rPr>
              <a:t>NO HC N. </a:t>
            </a:r>
            <a:r>
              <a:rPr lang="pt-BR" sz="1600" b="1" dirty="0" smtClean="0">
                <a:solidFill>
                  <a:prstClr val="black"/>
                </a:solidFill>
              </a:rPr>
              <a:t>2132188-93.2018.8.26.0000 </a:t>
            </a:r>
            <a:r>
              <a:rPr lang="pt-BR" sz="1600" b="1" dirty="0">
                <a:solidFill>
                  <a:prstClr val="black"/>
                </a:solidFill>
              </a:rPr>
              <a:t>REL. KENARIK BOUJIKIAN)</a:t>
            </a:r>
          </a:p>
          <a:p>
            <a:pPr algn="just"/>
            <a:endParaRPr lang="pt-BR" sz="1600" b="1" dirty="0" smtClean="0">
              <a:solidFill>
                <a:srgbClr val="FF0000"/>
              </a:solidFill>
            </a:endParaRPr>
          </a:p>
          <a:p>
            <a:pPr algn="just"/>
            <a:r>
              <a:rPr lang="pt-BR" sz="1600" b="1" dirty="0" smtClean="0">
                <a:solidFill>
                  <a:srgbClr val="FF0000"/>
                </a:solidFill>
              </a:rPr>
              <a:t>“se a rejeição deve ser fundamentada, também deve sê-lo o juízo de admissibilidade, até porque traz gravosas consequências para o acusado...” </a:t>
            </a:r>
            <a:r>
              <a:rPr lang="pt-BR" sz="1600" b="1" dirty="0" smtClean="0"/>
              <a:t>HC 84919, Min. Cesar </a:t>
            </a:r>
            <a:r>
              <a:rPr lang="pt-BR" sz="1600" b="1" dirty="0" err="1" smtClean="0"/>
              <a:t>Peluso</a:t>
            </a:r>
            <a:endParaRPr lang="pt-BR" sz="1600" b="1" dirty="0" smtClean="0"/>
          </a:p>
          <a:p>
            <a:endParaRPr lang="pt-BR" sz="1600" b="1" dirty="0">
              <a:solidFill>
                <a:srgbClr val="FF0000"/>
              </a:solidFill>
            </a:endParaRPr>
          </a:p>
          <a:p>
            <a:endParaRPr lang="pt-BR" sz="1600" dirty="0" smtClean="0">
              <a:solidFill>
                <a:prstClr val="black"/>
              </a:solidFill>
            </a:endParaRPr>
          </a:p>
          <a:p>
            <a:endParaRPr lang="pt-BR" sz="1600" dirty="0" smtClean="0">
              <a:solidFill>
                <a:prstClr val="black"/>
              </a:solidFill>
            </a:endParaRPr>
          </a:p>
        </p:txBody>
      </p:sp>
    </p:spTree>
    <p:extLst>
      <p:ext uri="{BB962C8B-B14F-4D97-AF65-F5344CB8AC3E}">
        <p14:creationId xmlns:p14="http://schemas.microsoft.com/office/powerpoint/2010/main" val="3842136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3139321"/>
          </a:xfrm>
          <a:prstGeom prst="rect">
            <a:avLst/>
          </a:prstGeom>
          <a:noFill/>
        </p:spPr>
        <p:txBody>
          <a:bodyPr wrap="square" rtlCol="0">
            <a:spAutoFit/>
          </a:bodyPr>
          <a:lstStyle/>
          <a:p>
            <a:r>
              <a:rPr lang="pt-BR" b="1" u="sng" dirty="0" smtClean="0">
                <a:solidFill>
                  <a:prstClr val="black"/>
                </a:solidFill>
              </a:rPr>
              <a:t>Hipóteses de cabimento</a:t>
            </a:r>
            <a:r>
              <a:rPr lang="pt-BR" b="1" dirty="0" smtClean="0">
                <a:solidFill>
                  <a:prstClr val="black"/>
                </a:solidFill>
              </a:rPr>
              <a:t> (continuação...)</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smtClean="0">
                <a:solidFill>
                  <a:prstClr val="black"/>
                </a:solidFill>
                <a:effectLst>
                  <a:outerShdw blurRad="38100" dist="38100" dir="2700000" algn="tl">
                    <a:srgbClr val="000000">
                      <a:alpha val="43137"/>
                    </a:srgbClr>
                  </a:outerShdw>
                </a:effectLst>
              </a:rPr>
              <a:t>DURAÇÃO RAZOÁVEL DO PROCESSO</a:t>
            </a:r>
          </a:p>
          <a:p>
            <a:endParaRPr lang="pt-BR" b="1" i="1" dirty="0">
              <a:solidFill>
                <a:prstClr val="black"/>
              </a:solidFill>
              <a:effectLst>
                <a:outerShdw blurRad="38100" dist="38100" dir="2700000" algn="tl">
                  <a:srgbClr val="000000">
                    <a:alpha val="43137"/>
                  </a:srgbClr>
                </a:outerShdw>
              </a:effectLst>
            </a:endParaRPr>
          </a:p>
          <a:p>
            <a:pPr algn="just"/>
            <a:r>
              <a:rPr lang="pt-BR" sz="1600" dirty="0" smtClean="0">
                <a:solidFill>
                  <a:prstClr val="black"/>
                </a:solidFill>
              </a:rPr>
              <a:t>Na atual conjuntura da justiça criminal não há critérios objetivos, muito menos cronológicos, sobre a configuração da infringência ao princípio da duração razoável do processo. Tal violação deve ser analisada no caso a caso e, respeitando as especificidades de cada processo.</a:t>
            </a:r>
          </a:p>
          <a:p>
            <a:pPr algn="just"/>
            <a:endParaRPr lang="pt-BR" sz="1600" dirty="0">
              <a:solidFill>
                <a:prstClr val="black"/>
              </a:solidFill>
            </a:endParaRPr>
          </a:p>
          <a:p>
            <a:pPr algn="just"/>
            <a:r>
              <a:rPr lang="pt-BR" sz="1600" i="1" dirty="0">
                <a:solidFill>
                  <a:prstClr val="black"/>
                </a:solidFill>
              </a:rPr>
              <a:t>“[…] O prazo para a conclusão da instrução criminal não tem as características de fatalidade e de </a:t>
            </a:r>
            <a:r>
              <a:rPr lang="pt-BR" sz="1600" i="1" dirty="0" err="1">
                <a:solidFill>
                  <a:prstClr val="black"/>
                </a:solidFill>
              </a:rPr>
              <a:t>improrrogabilidade</a:t>
            </a:r>
            <a:r>
              <a:rPr lang="pt-BR" sz="1600" i="1" dirty="0">
                <a:solidFill>
                  <a:prstClr val="black"/>
                </a:solidFill>
              </a:rPr>
              <a:t>, fazendo-se imprescindível raciocinar com o juízo de razoabilidade para definir o excesso de prazo, </a:t>
            </a:r>
            <a:r>
              <a:rPr lang="pt-BR" sz="1600" b="1" i="1" dirty="0">
                <a:solidFill>
                  <a:prstClr val="black"/>
                </a:solidFill>
              </a:rPr>
              <a:t>não se ponderando a mera soma aritmética dos prazos para os atos processuais</a:t>
            </a:r>
            <a:r>
              <a:rPr lang="pt-BR" sz="1600" i="1" dirty="0">
                <a:solidFill>
                  <a:prstClr val="black"/>
                </a:solidFill>
              </a:rPr>
              <a:t> […] (STJ, HC 352.061/RS, Rel. Ministro REYNALDO SOARES DA FONSECA, QUINTA TURMA, julgado em 22/11/2016, </a:t>
            </a:r>
            <a:r>
              <a:rPr lang="pt-BR" sz="1600" i="1" dirty="0" err="1">
                <a:solidFill>
                  <a:prstClr val="black"/>
                </a:solidFill>
              </a:rPr>
              <a:t>DJe</a:t>
            </a:r>
            <a:r>
              <a:rPr lang="pt-BR" sz="1600" i="1" dirty="0">
                <a:solidFill>
                  <a:prstClr val="black"/>
                </a:solidFill>
              </a:rPr>
              <a:t> 01/12/2016) </a:t>
            </a:r>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
        <p:nvSpPr>
          <p:cNvPr id="5" name="CaixaDeTexto 4"/>
          <p:cNvSpPr txBox="1"/>
          <p:nvPr/>
        </p:nvSpPr>
        <p:spPr>
          <a:xfrm>
            <a:off x="309212" y="3618966"/>
            <a:ext cx="5492662" cy="3046988"/>
          </a:xfrm>
          <a:prstGeom prst="rect">
            <a:avLst/>
          </a:prstGeom>
          <a:noFill/>
        </p:spPr>
        <p:txBody>
          <a:bodyPr wrap="square" rtlCol="0">
            <a:spAutoFit/>
          </a:bodyPr>
          <a:lstStyle/>
          <a:p>
            <a:r>
              <a:rPr lang="pt-BR" sz="1600" b="1" i="1" dirty="0" smtClean="0">
                <a:solidFill>
                  <a:prstClr val="black"/>
                </a:solidFill>
              </a:rPr>
              <a:t>- DEMORA NO JULGAMENTO DE RECURSO</a:t>
            </a:r>
          </a:p>
          <a:p>
            <a:endParaRPr lang="pt-BR" sz="1600" i="1" dirty="0">
              <a:solidFill>
                <a:prstClr val="black"/>
              </a:solidFill>
            </a:endParaRPr>
          </a:p>
          <a:p>
            <a:r>
              <a:rPr lang="pt-BR" sz="1600" i="1" dirty="0" smtClean="0">
                <a:solidFill>
                  <a:prstClr val="black"/>
                </a:solidFill>
              </a:rPr>
              <a:t>Informativo </a:t>
            </a:r>
            <a:r>
              <a:rPr lang="pt-BR" sz="1600" i="1" dirty="0">
                <a:solidFill>
                  <a:prstClr val="black"/>
                </a:solidFill>
              </a:rPr>
              <a:t>do STF </a:t>
            </a:r>
            <a:r>
              <a:rPr lang="pt-BR" sz="1600" i="1" dirty="0" smtClean="0">
                <a:solidFill>
                  <a:prstClr val="black"/>
                </a:solidFill>
              </a:rPr>
              <a:t>nº 848 (</a:t>
            </a:r>
            <a:r>
              <a:rPr lang="pt-BR" sz="1600" i="1" dirty="0"/>
              <a:t>HC nº </a:t>
            </a:r>
            <a:r>
              <a:rPr lang="pt-BR" sz="1600" i="1" dirty="0" smtClean="0"/>
              <a:t>136.435/PR, 2ª 	Turma, Rel. Min. </a:t>
            </a:r>
            <a:r>
              <a:rPr lang="pt-BR" sz="1600" i="1" dirty="0" err="1" smtClean="0"/>
              <a:t>Lewandowski</a:t>
            </a:r>
            <a:r>
              <a:rPr lang="pt-BR" sz="1600" i="1" dirty="0" smtClean="0"/>
              <a:t>:</a:t>
            </a:r>
          </a:p>
          <a:p>
            <a:endParaRPr lang="pt-BR" sz="1600" dirty="0">
              <a:solidFill>
                <a:prstClr val="black"/>
              </a:solidFill>
            </a:endParaRPr>
          </a:p>
          <a:p>
            <a:pPr algn="just"/>
            <a:r>
              <a:rPr lang="pt-BR" sz="1600" dirty="0" smtClean="0">
                <a:solidFill>
                  <a:prstClr val="black"/>
                </a:solidFill>
              </a:rPr>
              <a:t>	</a:t>
            </a:r>
            <a:r>
              <a:rPr lang="pt-BR" sz="1600" i="1" u="sng" dirty="0" smtClean="0">
                <a:solidFill>
                  <a:prstClr val="black"/>
                </a:solidFill>
              </a:rPr>
              <a:t>Neste </a:t>
            </a:r>
            <a:r>
              <a:rPr lang="pt-BR" sz="1600" i="1" u="sng" dirty="0">
                <a:solidFill>
                  <a:prstClr val="black"/>
                </a:solidFill>
              </a:rPr>
              <a:t>Habeas a 2ª Tuma do STF</a:t>
            </a:r>
            <a:r>
              <a:rPr lang="pt-BR" sz="1600" i="1" dirty="0">
                <a:solidFill>
                  <a:prstClr val="black"/>
                </a:solidFill>
              </a:rPr>
              <a:t> </a:t>
            </a:r>
            <a:r>
              <a:rPr lang="pt-BR" sz="1600" dirty="0">
                <a:solidFill>
                  <a:prstClr val="black"/>
                </a:solidFill>
              </a:rPr>
              <a:t>considerou que </a:t>
            </a:r>
            <a:r>
              <a:rPr lang="pt-BR" sz="1600" b="1" dirty="0">
                <a:solidFill>
                  <a:prstClr val="black"/>
                </a:solidFill>
              </a:rPr>
              <a:t>a </a:t>
            </a:r>
            <a:r>
              <a:rPr lang="pt-BR" sz="1600" b="1" dirty="0" smtClean="0">
                <a:solidFill>
                  <a:prstClr val="black"/>
                </a:solidFill>
              </a:rPr>
              <a:t>	demora </a:t>
            </a:r>
            <a:r>
              <a:rPr lang="pt-BR" sz="1600" b="1" dirty="0">
                <a:solidFill>
                  <a:prstClr val="black"/>
                </a:solidFill>
              </a:rPr>
              <a:t>demasiada no julgamento do recurso</a:t>
            </a:r>
            <a:r>
              <a:rPr lang="pt-BR" sz="1600" dirty="0">
                <a:solidFill>
                  <a:prstClr val="black"/>
                </a:solidFill>
              </a:rPr>
              <a:t>, </a:t>
            </a:r>
            <a:r>
              <a:rPr lang="pt-BR" sz="1600" b="1" dirty="0">
                <a:solidFill>
                  <a:srgbClr val="FF0000"/>
                </a:solidFill>
              </a:rPr>
              <a:t>em </a:t>
            </a:r>
            <a:r>
              <a:rPr lang="pt-BR" sz="1600" b="1" dirty="0" smtClean="0">
                <a:solidFill>
                  <a:srgbClr val="FF0000"/>
                </a:solidFill>
              </a:rPr>
              <a:t>	razão </a:t>
            </a:r>
            <a:r>
              <a:rPr lang="pt-BR" sz="1600" b="1" dirty="0">
                <a:solidFill>
                  <a:srgbClr val="FF0000"/>
                </a:solidFill>
              </a:rPr>
              <a:t>das inúmeras sucessões de relatores</a:t>
            </a:r>
            <a:r>
              <a:rPr lang="pt-BR" sz="1600" dirty="0">
                <a:solidFill>
                  <a:prstClr val="black"/>
                </a:solidFill>
              </a:rPr>
              <a:t>, </a:t>
            </a:r>
            <a:r>
              <a:rPr lang="pt-BR" sz="1600" u="sng" dirty="0">
                <a:solidFill>
                  <a:prstClr val="black"/>
                </a:solidFill>
              </a:rPr>
              <a:t>gera </a:t>
            </a:r>
            <a:r>
              <a:rPr lang="pt-BR" sz="1600" dirty="0" smtClean="0">
                <a:solidFill>
                  <a:prstClr val="black"/>
                </a:solidFill>
              </a:rPr>
              <a:t>	</a:t>
            </a:r>
            <a:r>
              <a:rPr lang="pt-BR" sz="1600" u="sng" dirty="0" smtClean="0">
                <a:solidFill>
                  <a:prstClr val="black"/>
                </a:solidFill>
              </a:rPr>
              <a:t>constrangimento </a:t>
            </a:r>
            <a:r>
              <a:rPr lang="pt-BR" sz="1600" u="sng" dirty="0">
                <a:solidFill>
                  <a:prstClr val="black"/>
                </a:solidFill>
              </a:rPr>
              <a:t>ilegal sofrido pelo paciente</a:t>
            </a:r>
            <a:r>
              <a:rPr lang="pt-BR" sz="1600" dirty="0">
                <a:solidFill>
                  <a:prstClr val="black"/>
                </a:solidFill>
              </a:rPr>
              <a:t>. </a:t>
            </a:r>
            <a:r>
              <a:rPr lang="pt-BR" sz="1600" b="1" dirty="0">
                <a:solidFill>
                  <a:prstClr val="black"/>
                </a:solidFill>
              </a:rPr>
              <a:t>Assim, </a:t>
            </a:r>
            <a:r>
              <a:rPr lang="pt-BR" sz="1600" b="1" dirty="0" smtClean="0">
                <a:solidFill>
                  <a:prstClr val="black"/>
                </a:solidFill>
              </a:rPr>
              <a:t>	concedeu </a:t>
            </a:r>
            <a:r>
              <a:rPr lang="pt-BR" sz="1600" b="1" dirty="0">
                <a:solidFill>
                  <a:prstClr val="black"/>
                </a:solidFill>
              </a:rPr>
              <a:t>a ordem do “habeas corpus” e </a:t>
            </a:r>
            <a:r>
              <a:rPr lang="pt-BR" sz="1600" b="1" dirty="0" smtClean="0">
                <a:solidFill>
                  <a:prstClr val="black"/>
                </a:solidFill>
              </a:rPr>
              <a:t>	determinou 	que </a:t>
            </a:r>
            <a:r>
              <a:rPr lang="pt-BR" sz="1600" b="1" dirty="0">
                <a:solidFill>
                  <a:prstClr val="black"/>
                </a:solidFill>
              </a:rPr>
              <a:t>o STJ julgue o recurso </a:t>
            </a:r>
            <a:r>
              <a:rPr lang="pt-BR" sz="1600" b="1" dirty="0" smtClean="0">
                <a:solidFill>
                  <a:prstClr val="black"/>
                </a:solidFill>
              </a:rPr>
              <a:t>	imediatamente</a:t>
            </a:r>
            <a:r>
              <a:rPr lang="pt-BR" sz="1600" b="1" dirty="0">
                <a:solidFill>
                  <a:prstClr val="black"/>
                </a:solidFill>
              </a:rPr>
              <a:t>.</a:t>
            </a:r>
            <a:endParaRPr lang="pt-BR" sz="1600" b="1" dirty="0" smtClean="0">
              <a:solidFill>
                <a:prstClr val="black"/>
              </a:solidFill>
            </a:endParaRPr>
          </a:p>
        </p:txBody>
      </p:sp>
      <p:sp>
        <p:nvSpPr>
          <p:cNvPr id="6" name="CaixaDeTexto 5"/>
          <p:cNvSpPr txBox="1"/>
          <p:nvPr/>
        </p:nvSpPr>
        <p:spPr>
          <a:xfrm>
            <a:off x="6123963" y="3461780"/>
            <a:ext cx="5814752" cy="3293209"/>
          </a:xfrm>
          <a:prstGeom prst="rect">
            <a:avLst/>
          </a:prstGeom>
          <a:noFill/>
        </p:spPr>
        <p:txBody>
          <a:bodyPr wrap="square" rtlCol="0">
            <a:spAutoFit/>
          </a:bodyPr>
          <a:lstStyle/>
          <a:p>
            <a:r>
              <a:rPr lang="pt-BR" sz="1600" b="1" i="1" dirty="0" smtClean="0">
                <a:solidFill>
                  <a:prstClr val="black"/>
                </a:solidFill>
              </a:rPr>
              <a:t>- EXCESSO DE PRAZO DA PRISÃO</a:t>
            </a:r>
          </a:p>
          <a:p>
            <a:endParaRPr lang="pt-BR" sz="1600" i="1" dirty="0">
              <a:solidFill>
                <a:prstClr val="black"/>
              </a:solidFill>
            </a:endParaRPr>
          </a:p>
          <a:p>
            <a:r>
              <a:rPr lang="pt-BR" sz="1600" i="1" dirty="0" smtClean="0"/>
              <a:t>STJ: HC 440.846, 6ª Turma, Rel. Min. Laurita Vaz</a:t>
            </a:r>
          </a:p>
          <a:p>
            <a:endParaRPr lang="pt-BR" sz="1600" i="1" dirty="0"/>
          </a:p>
          <a:p>
            <a:pPr algn="just"/>
            <a:r>
              <a:rPr lang="pt-BR" sz="1600" i="1" dirty="0" smtClean="0"/>
              <a:t>	A </a:t>
            </a:r>
            <a:r>
              <a:rPr lang="pt-BR" sz="1600" i="1" dirty="0"/>
              <a:t>Sexta Turma do Superior Tribunal de Justiça (STJ) </a:t>
            </a:r>
            <a:r>
              <a:rPr lang="pt-BR" sz="1600" i="1" dirty="0" smtClean="0"/>
              <a:t>	</a:t>
            </a:r>
            <a:r>
              <a:rPr lang="pt-BR" sz="1600" b="1" i="1" dirty="0" smtClean="0"/>
              <a:t>revogou </a:t>
            </a:r>
            <a:r>
              <a:rPr lang="pt-BR" sz="1600" b="1" i="1" dirty="0"/>
              <a:t>a prisão preventiva de um homem acusado </a:t>
            </a:r>
            <a:r>
              <a:rPr lang="pt-BR" sz="1600" b="1" i="1" dirty="0" smtClean="0"/>
              <a:t>	de </a:t>
            </a:r>
            <a:r>
              <a:rPr lang="pt-BR" sz="1600" b="1" i="1" dirty="0"/>
              <a:t>homicídio que, mesmo sem julgamento, vinha </a:t>
            </a:r>
            <a:r>
              <a:rPr lang="pt-BR" sz="1600" b="1" i="1" dirty="0" smtClean="0"/>
              <a:t>	sendo 	privado </a:t>
            </a:r>
            <a:r>
              <a:rPr lang="pt-BR" sz="1600" b="1" i="1" dirty="0"/>
              <a:t>da liberdade desde novembro de </a:t>
            </a:r>
            <a:r>
              <a:rPr lang="pt-BR" sz="1600" b="1" i="1" dirty="0" smtClean="0"/>
              <a:t>	2014</a:t>
            </a:r>
            <a:r>
              <a:rPr lang="pt-BR" sz="1600" b="1" i="1" dirty="0"/>
              <a:t>. </a:t>
            </a:r>
            <a:r>
              <a:rPr lang="pt-BR" sz="1600" i="1" dirty="0" smtClean="0"/>
              <a:t>	</a:t>
            </a:r>
            <a:r>
              <a:rPr lang="pt-BR" sz="1600" b="1" i="1" dirty="0" smtClean="0">
                <a:solidFill>
                  <a:srgbClr val="FF0000"/>
                </a:solidFill>
              </a:rPr>
              <a:t>Apesar </a:t>
            </a:r>
            <a:r>
              <a:rPr lang="pt-BR" sz="1600" b="1" i="1" dirty="0">
                <a:solidFill>
                  <a:srgbClr val="FF0000"/>
                </a:solidFill>
              </a:rPr>
              <a:t>da alegada complexidade do caso, o </a:t>
            </a:r>
            <a:r>
              <a:rPr lang="pt-BR" sz="1600" b="1" i="1" dirty="0" smtClean="0">
                <a:solidFill>
                  <a:srgbClr val="FF0000"/>
                </a:solidFill>
              </a:rPr>
              <a:t>	colegiado 	entendeu </a:t>
            </a:r>
            <a:r>
              <a:rPr lang="pt-BR" sz="1600" b="1" i="1" dirty="0">
                <a:solidFill>
                  <a:srgbClr val="FF0000"/>
                </a:solidFill>
              </a:rPr>
              <a:t>que não há justificativa </a:t>
            </a:r>
            <a:r>
              <a:rPr lang="pt-BR" sz="1600" b="1" i="1" dirty="0" smtClean="0">
                <a:solidFill>
                  <a:srgbClr val="FF0000"/>
                </a:solidFill>
              </a:rPr>
              <a:t>	plausível </a:t>
            </a:r>
            <a:r>
              <a:rPr lang="pt-BR" sz="1600" b="1" i="1" dirty="0">
                <a:solidFill>
                  <a:srgbClr val="FF0000"/>
                </a:solidFill>
              </a:rPr>
              <a:t>para </a:t>
            </a:r>
            <a:r>
              <a:rPr lang="pt-BR" sz="1600" b="1" i="1" dirty="0" smtClean="0">
                <a:solidFill>
                  <a:srgbClr val="FF0000"/>
                </a:solidFill>
              </a:rPr>
              <a:t>	manter </a:t>
            </a:r>
            <a:r>
              <a:rPr lang="pt-BR" sz="1600" b="1" i="1" dirty="0">
                <a:solidFill>
                  <a:srgbClr val="FF0000"/>
                </a:solidFill>
              </a:rPr>
              <a:t>a prisão preventiva </a:t>
            </a:r>
            <a:r>
              <a:rPr lang="pt-BR" sz="1600" b="1" i="1" dirty="0" smtClean="0">
                <a:solidFill>
                  <a:srgbClr val="FF0000"/>
                </a:solidFill>
              </a:rPr>
              <a:t>	diante </a:t>
            </a:r>
            <a:r>
              <a:rPr lang="pt-BR" sz="1600" b="1" i="1" dirty="0">
                <a:solidFill>
                  <a:srgbClr val="FF0000"/>
                </a:solidFill>
              </a:rPr>
              <a:t>da </a:t>
            </a:r>
            <a:r>
              <a:rPr lang="pt-BR" sz="1600" b="1" i="1" dirty="0" smtClean="0">
                <a:solidFill>
                  <a:srgbClr val="FF0000"/>
                </a:solidFill>
              </a:rPr>
              <a:t>	excessiva 	demora </a:t>
            </a:r>
            <a:r>
              <a:rPr lang="pt-BR" sz="1600" b="1" i="1" dirty="0">
                <a:solidFill>
                  <a:srgbClr val="FF0000"/>
                </a:solidFill>
              </a:rPr>
              <a:t>processual</a:t>
            </a:r>
            <a:r>
              <a:rPr lang="pt-BR" sz="1600" i="1" dirty="0"/>
              <a:t>.</a:t>
            </a:r>
            <a:endParaRPr lang="pt-BR" sz="1600" i="1" dirty="0" smtClean="0"/>
          </a:p>
          <a:p>
            <a:endParaRPr lang="pt-BR" sz="1600" dirty="0">
              <a:solidFill>
                <a:prstClr val="black"/>
              </a:solidFill>
            </a:endParaRPr>
          </a:p>
        </p:txBody>
      </p:sp>
    </p:spTree>
    <p:extLst>
      <p:ext uri="{BB962C8B-B14F-4D97-AF65-F5344CB8AC3E}">
        <p14:creationId xmlns:p14="http://schemas.microsoft.com/office/powerpoint/2010/main" val="4277704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6801862"/>
          </a:xfrm>
          <a:prstGeom prst="rect">
            <a:avLst/>
          </a:prstGeom>
          <a:noFill/>
        </p:spPr>
        <p:txBody>
          <a:bodyPr wrap="square" rtlCol="0">
            <a:spAutoFit/>
          </a:bodyPr>
          <a:lstStyle/>
          <a:p>
            <a:r>
              <a:rPr lang="pt-BR" b="1" u="sng" dirty="0" smtClean="0">
                <a:solidFill>
                  <a:prstClr val="black"/>
                </a:solidFill>
              </a:rPr>
              <a:t>Hipóteses de cabimento</a:t>
            </a:r>
            <a:r>
              <a:rPr lang="pt-BR" b="1" dirty="0" smtClean="0">
                <a:solidFill>
                  <a:prstClr val="black"/>
                </a:solidFill>
              </a:rPr>
              <a:t> (continuação...)</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a:solidFill>
                  <a:prstClr val="black"/>
                </a:solidFill>
                <a:effectLst>
                  <a:outerShdw blurRad="38100" dist="38100" dir="2700000" algn="tl">
                    <a:srgbClr val="000000">
                      <a:alpha val="43137"/>
                    </a:srgbClr>
                  </a:outerShdw>
                </a:effectLst>
              </a:rPr>
              <a:t>PARA EVITAR FUTURA PRISÃO DECORRENTE DE CONDENAÇÃO EM 2ª INSTÂNCIA</a:t>
            </a:r>
          </a:p>
          <a:p>
            <a:endParaRPr lang="pt-BR" sz="1600" b="1" dirty="0" smtClean="0">
              <a:solidFill>
                <a:prstClr val="black"/>
              </a:solidFill>
            </a:endParaRPr>
          </a:p>
          <a:p>
            <a:r>
              <a:rPr lang="pt-BR" sz="1600" b="1" dirty="0">
                <a:solidFill>
                  <a:prstClr val="black"/>
                </a:solidFill>
              </a:rPr>
              <a:t>	</a:t>
            </a:r>
            <a:r>
              <a:rPr lang="pt-BR" sz="1600" b="1" u="sng" dirty="0" smtClean="0">
                <a:solidFill>
                  <a:prstClr val="black"/>
                </a:solidFill>
              </a:rPr>
              <a:t>O CARÁTER PREVENTIVO DO HABEAS CORPUS:</a:t>
            </a:r>
          </a:p>
          <a:p>
            <a:endParaRPr lang="pt-BR" sz="1600" b="1" dirty="0" smtClean="0">
              <a:solidFill>
                <a:prstClr val="black"/>
              </a:solidFill>
            </a:endParaRPr>
          </a:p>
          <a:p>
            <a:r>
              <a:rPr lang="pt-BR" sz="1600" b="1" dirty="0" smtClean="0">
                <a:solidFill>
                  <a:prstClr val="black"/>
                </a:solidFill>
              </a:rPr>
              <a:t>	A necessidade do remédio constitucional, no caso, é a tutela preventiva à ameaça real de prisão (em outras palavras, o iminente e provável risco do cárcere). </a:t>
            </a:r>
            <a:r>
              <a:rPr lang="pt-BR" sz="1600" b="1" u="sng" dirty="0" smtClean="0">
                <a:solidFill>
                  <a:prstClr val="black"/>
                </a:solidFill>
              </a:rPr>
              <a:t>(§4º, art. 660, do CPP: se o HC for concedido para evitar ameaça de violência ou coação ilegal, será dado salvo-conduto assinado pelo juiz).</a:t>
            </a:r>
          </a:p>
          <a:p>
            <a:endParaRPr lang="pt-BR" sz="1600" b="1" dirty="0">
              <a:solidFill>
                <a:prstClr val="black"/>
              </a:solidFill>
            </a:endParaRPr>
          </a:p>
          <a:p>
            <a:r>
              <a:rPr lang="pt-BR" sz="1600" b="1" dirty="0" smtClean="0">
                <a:solidFill>
                  <a:prstClr val="black"/>
                </a:solidFill>
              </a:rPr>
              <a:t>	</a:t>
            </a:r>
            <a:r>
              <a:rPr lang="pt-BR" sz="1600" b="1" u="sng" dirty="0" smtClean="0">
                <a:solidFill>
                  <a:prstClr val="black"/>
                </a:solidFill>
              </a:rPr>
              <a:t>A PRISÃO EM SEGUNDA INSTÂNCIA:</a:t>
            </a:r>
          </a:p>
          <a:p>
            <a:r>
              <a:rPr lang="pt-BR" sz="1600" b="1" i="1" dirty="0" smtClean="0">
                <a:solidFill>
                  <a:prstClr val="black"/>
                </a:solidFill>
                <a:effectLst>
                  <a:outerShdw blurRad="38100" dist="38100" dir="2700000" algn="tl">
                    <a:srgbClr val="000000">
                      <a:alpha val="43137"/>
                    </a:srgbClr>
                  </a:outerShdw>
                </a:effectLst>
              </a:rPr>
              <a:t>	</a:t>
            </a:r>
            <a:endParaRPr lang="pt-BR" sz="1600" b="1" i="1" dirty="0">
              <a:solidFill>
                <a:prstClr val="black"/>
              </a:solidFill>
              <a:effectLst>
                <a:outerShdw blurRad="38100" dist="38100" dir="2700000" algn="tl">
                  <a:srgbClr val="000000">
                    <a:alpha val="43137"/>
                  </a:srgbClr>
                </a:outerShdw>
              </a:effectLst>
            </a:endParaRPr>
          </a:p>
          <a:p>
            <a:r>
              <a:rPr lang="pt-BR" sz="1600" b="1" dirty="0" smtClean="0">
                <a:solidFill>
                  <a:prstClr val="black"/>
                </a:solidFill>
              </a:rPr>
              <a:t>	Atualmente os Tribunais Superiores (STJ e STF) têm admitido a execução da pena a partir da segunda instância, decorrente de condenação no Tribunal de apelação. </a:t>
            </a:r>
            <a:r>
              <a:rPr lang="pt-BR" sz="1600" b="1" dirty="0" smtClean="0">
                <a:solidFill>
                  <a:srgbClr val="FF0000"/>
                </a:solidFill>
              </a:rPr>
              <a:t>(Nesse sentido: CASO LULA HC 434.766/PR, 5ªT. STJ Rel. Felix Fischer). A defesa de Lula impetrou HC preventivo no STJ – antes do julgamento da apelação no TRF4, alegando iminente e provável risco de prisão. A ordem foi denegada. </a:t>
            </a:r>
          </a:p>
          <a:p>
            <a:endParaRPr lang="pt-BR" sz="1600" b="1" dirty="0">
              <a:solidFill>
                <a:prstClr val="black"/>
              </a:solidFill>
            </a:endParaRPr>
          </a:p>
          <a:p>
            <a:r>
              <a:rPr lang="pt-BR" sz="1600" b="1" dirty="0" smtClean="0">
                <a:solidFill>
                  <a:prstClr val="black"/>
                </a:solidFill>
              </a:rPr>
              <a:t>	</a:t>
            </a:r>
            <a:r>
              <a:rPr lang="pt-BR" sz="1600" b="1" u="sng" dirty="0" smtClean="0">
                <a:solidFill>
                  <a:prstClr val="black"/>
                </a:solidFill>
              </a:rPr>
              <a:t>O IMBRÓGLIO AINDA ESTÁ SEM DEFINIÇÕES</a:t>
            </a:r>
            <a:r>
              <a:rPr lang="pt-BR" sz="1600" b="1" dirty="0" smtClean="0">
                <a:solidFill>
                  <a:prstClr val="black"/>
                </a:solidFill>
              </a:rPr>
              <a:t>: CRONOLOGIA DA DISCUSSÃO NO STF</a:t>
            </a:r>
          </a:p>
          <a:p>
            <a:r>
              <a:rPr lang="pt-BR" sz="1600" b="1" dirty="0" smtClean="0">
                <a:solidFill>
                  <a:prstClr val="black"/>
                </a:solidFill>
              </a:rPr>
              <a:t>	</a:t>
            </a:r>
          </a:p>
          <a:p>
            <a:r>
              <a:rPr lang="pt-BR" sz="1600" b="1" dirty="0">
                <a:solidFill>
                  <a:prstClr val="black"/>
                </a:solidFill>
              </a:rPr>
              <a:t>	</a:t>
            </a:r>
            <a:r>
              <a:rPr lang="pt-BR" sz="1600" b="1" dirty="0" smtClean="0">
                <a:solidFill>
                  <a:schemeClr val="accent4"/>
                </a:solidFill>
              </a:rPr>
              <a:t>- 2009 (HC 84078) </a:t>
            </a:r>
            <a:r>
              <a:rPr lang="pt-BR" sz="1600" b="1" dirty="0" smtClean="0">
                <a:solidFill>
                  <a:prstClr val="black"/>
                </a:solidFill>
              </a:rPr>
              <a:t>– </a:t>
            </a:r>
            <a:r>
              <a:rPr lang="pt-BR" sz="1600" b="1" dirty="0" smtClean="0">
                <a:solidFill>
                  <a:schemeClr val="accent4"/>
                </a:solidFill>
              </a:rPr>
              <a:t>STF </a:t>
            </a:r>
            <a:r>
              <a:rPr lang="pt-BR" sz="1600" b="1" u="sng" dirty="0" smtClean="0">
                <a:solidFill>
                  <a:schemeClr val="accent4"/>
                </a:solidFill>
              </a:rPr>
              <a:t>é inconstitucional </a:t>
            </a:r>
            <a:r>
              <a:rPr lang="pt-BR" sz="1600" b="1" dirty="0" smtClean="0">
                <a:solidFill>
                  <a:schemeClr val="accent4"/>
                </a:solidFill>
              </a:rPr>
              <a:t>execução antecipada da pena após julgamento de 2º grau (presunção 		de inocência. </a:t>
            </a:r>
          </a:p>
          <a:p>
            <a:r>
              <a:rPr lang="pt-BR" sz="1600" b="1" dirty="0">
                <a:solidFill>
                  <a:prstClr val="black"/>
                </a:solidFill>
              </a:rPr>
              <a:t>	</a:t>
            </a:r>
            <a:r>
              <a:rPr lang="pt-BR" sz="1600" b="1" dirty="0">
                <a:solidFill>
                  <a:srgbClr val="FF0000"/>
                </a:solidFill>
              </a:rPr>
              <a:t>- </a:t>
            </a:r>
            <a:r>
              <a:rPr lang="pt-BR" sz="1600" b="1" dirty="0" smtClean="0">
                <a:solidFill>
                  <a:srgbClr val="FF0000"/>
                </a:solidFill>
              </a:rPr>
              <a:t>FEV 2016 (</a:t>
            </a:r>
            <a:r>
              <a:rPr lang="pt-BR" sz="1600" b="1" dirty="0">
                <a:solidFill>
                  <a:srgbClr val="FF0000"/>
                </a:solidFill>
              </a:rPr>
              <a:t>HC </a:t>
            </a:r>
            <a:r>
              <a:rPr lang="pt-BR" sz="1600" b="1" dirty="0" smtClean="0">
                <a:solidFill>
                  <a:srgbClr val="FF0000"/>
                </a:solidFill>
              </a:rPr>
              <a:t>126.292) – em </a:t>
            </a:r>
            <a:r>
              <a:rPr lang="pt-BR" sz="1600" b="1" u="sng" dirty="0" smtClean="0">
                <a:solidFill>
                  <a:srgbClr val="FF0000"/>
                </a:solidFill>
              </a:rPr>
              <a:t>decisão histórica </a:t>
            </a:r>
            <a:r>
              <a:rPr lang="pt-BR" sz="1600" b="1" dirty="0" smtClean="0">
                <a:solidFill>
                  <a:srgbClr val="FF0000"/>
                </a:solidFill>
              </a:rPr>
              <a:t>STF muda jurisprudência, admitindo a execução provisória.</a:t>
            </a:r>
          </a:p>
          <a:p>
            <a:r>
              <a:rPr lang="pt-BR" sz="1600" b="1" dirty="0" smtClean="0">
                <a:solidFill>
                  <a:prstClr val="black"/>
                </a:solidFill>
              </a:rPr>
              <a:t>	</a:t>
            </a:r>
            <a:r>
              <a:rPr lang="pt-BR" sz="1600" b="1" dirty="0" smtClean="0">
                <a:solidFill>
                  <a:srgbClr val="FF0000"/>
                </a:solidFill>
              </a:rPr>
              <a:t>- OUT 2016 (Medidas Cautelares nas </a:t>
            </a:r>
            <a:r>
              <a:rPr lang="pt-BR" sz="1600" b="1" dirty="0" err="1" smtClean="0">
                <a:solidFill>
                  <a:srgbClr val="FF0000"/>
                </a:solidFill>
              </a:rPr>
              <a:t>ADCs</a:t>
            </a:r>
            <a:r>
              <a:rPr lang="pt-BR" sz="1600" b="1" dirty="0" smtClean="0">
                <a:solidFill>
                  <a:srgbClr val="FF0000"/>
                </a:solidFill>
              </a:rPr>
              <a:t> 43 </a:t>
            </a:r>
            <a:r>
              <a:rPr lang="pt-BR" sz="1600" b="1" dirty="0">
                <a:solidFill>
                  <a:srgbClr val="FF0000"/>
                </a:solidFill>
              </a:rPr>
              <a:t>e 44</a:t>
            </a:r>
            <a:r>
              <a:rPr lang="pt-BR" sz="1600" b="1" dirty="0" smtClean="0">
                <a:solidFill>
                  <a:srgbClr val="FF0000"/>
                </a:solidFill>
              </a:rPr>
              <a:t>) - </a:t>
            </a:r>
            <a:r>
              <a:rPr lang="pt-BR" sz="1600" b="1" u="sng" dirty="0">
                <a:solidFill>
                  <a:srgbClr val="FF0000"/>
                </a:solidFill>
              </a:rPr>
              <a:t>mantém</a:t>
            </a:r>
            <a:r>
              <a:rPr lang="pt-BR" sz="1600" b="1" dirty="0">
                <a:solidFill>
                  <a:srgbClr val="FF0000"/>
                </a:solidFill>
              </a:rPr>
              <a:t> posicionamento para permitir prisão</a:t>
            </a:r>
            <a:r>
              <a:rPr lang="pt-BR" sz="1600" b="1" dirty="0" smtClean="0">
                <a:solidFill>
                  <a:srgbClr val="FF0000"/>
                </a:solidFill>
              </a:rPr>
              <a:t>.</a:t>
            </a:r>
          </a:p>
          <a:p>
            <a:r>
              <a:rPr lang="pt-BR" sz="1600" b="1" dirty="0">
                <a:solidFill>
                  <a:srgbClr val="FF0000"/>
                </a:solidFill>
              </a:rPr>
              <a:t>	</a:t>
            </a:r>
            <a:r>
              <a:rPr lang="pt-BR" sz="1600" b="1" dirty="0" smtClean="0">
                <a:solidFill>
                  <a:srgbClr val="FF0000"/>
                </a:solidFill>
              </a:rPr>
              <a:t>- NOV 2016 (</a:t>
            </a:r>
            <a:r>
              <a:rPr lang="pt-BR" sz="1600" b="1" dirty="0">
                <a:solidFill>
                  <a:srgbClr val="FF0000"/>
                </a:solidFill>
              </a:rPr>
              <a:t>ARE </a:t>
            </a:r>
            <a:r>
              <a:rPr lang="pt-BR" sz="1600" b="1" dirty="0" smtClean="0">
                <a:solidFill>
                  <a:srgbClr val="FF0000"/>
                </a:solidFill>
              </a:rPr>
              <a:t>964.246</a:t>
            </a:r>
            <a:r>
              <a:rPr lang="pt-BR" sz="1600" b="1" dirty="0">
                <a:solidFill>
                  <a:srgbClr val="FF0000"/>
                </a:solidFill>
              </a:rPr>
              <a:t>) – confirma prisão em 2ª instância em repercussão geral. </a:t>
            </a:r>
            <a:endParaRPr lang="pt-BR" sz="1600" b="1" dirty="0" smtClean="0">
              <a:solidFill>
                <a:srgbClr val="FF0000"/>
              </a:solidFill>
            </a:endParaRPr>
          </a:p>
          <a:p>
            <a:r>
              <a:rPr lang="pt-BR" sz="1600" b="1" dirty="0">
                <a:solidFill>
                  <a:srgbClr val="FF0000"/>
                </a:solidFill>
              </a:rPr>
              <a:t>	</a:t>
            </a:r>
            <a:r>
              <a:rPr lang="pt-BR" sz="1600" b="1" dirty="0" smtClean="0">
                <a:solidFill>
                  <a:srgbClr val="FF0000"/>
                </a:solidFill>
              </a:rPr>
              <a:t>- </a:t>
            </a:r>
            <a:r>
              <a:rPr lang="pt-BR" sz="1600" b="1" dirty="0">
                <a:solidFill>
                  <a:srgbClr val="FF0000"/>
                </a:solidFill>
              </a:rPr>
              <a:t>ABR 2018 (HC </a:t>
            </a:r>
            <a:r>
              <a:rPr lang="pt-BR" sz="1600" b="1" dirty="0" smtClean="0">
                <a:solidFill>
                  <a:srgbClr val="FF0000"/>
                </a:solidFill>
              </a:rPr>
              <a:t>152.752) </a:t>
            </a:r>
            <a:r>
              <a:rPr lang="pt-BR" sz="1600" b="1" dirty="0">
                <a:solidFill>
                  <a:srgbClr val="FF0000"/>
                </a:solidFill>
              </a:rPr>
              <a:t>– nega pedido de Lula para evitar prisão.  </a:t>
            </a:r>
            <a:endParaRPr lang="pt-BR" sz="1600" b="1" dirty="0" smtClean="0">
              <a:solidFill>
                <a:srgbClr val="FF0000"/>
              </a:solidFill>
            </a:endParaRPr>
          </a:p>
          <a:p>
            <a:endParaRPr lang="pt-BR" sz="1600" b="1" dirty="0" smtClean="0">
              <a:solidFill>
                <a:prstClr val="black"/>
              </a:solidFill>
            </a:endParaRPr>
          </a:p>
          <a:p>
            <a:r>
              <a:rPr lang="pt-BR" sz="1600" b="1" dirty="0" smtClean="0">
                <a:solidFill>
                  <a:prstClr val="black"/>
                </a:solidFill>
              </a:rPr>
              <a:t>	</a:t>
            </a:r>
            <a:endParaRPr lang="pt-BR" sz="1600" b="1" dirty="0">
              <a:solidFill>
                <a:prstClr val="black"/>
              </a:solidFill>
            </a:endParaRPr>
          </a:p>
        </p:txBody>
      </p:sp>
    </p:spTree>
    <p:extLst>
      <p:ext uri="{BB962C8B-B14F-4D97-AF65-F5344CB8AC3E}">
        <p14:creationId xmlns:p14="http://schemas.microsoft.com/office/powerpoint/2010/main" val="633703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7171194"/>
          </a:xfrm>
          <a:prstGeom prst="rect">
            <a:avLst/>
          </a:prstGeom>
          <a:noFill/>
        </p:spPr>
        <p:txBody>
          <a:bodyPr wrap="square" rtlCol="0">
            <a:spAutoFit/>
          </a:bodyPr>
          <a:lstStyle/>
          <a:p>
            <a:r>
              <a:rPr lang="pt-BR" b="1" u="sng" dirty="0" smtClean="0">
                <a:solidFill>
                  <a:prstClr val="black"/>
                </a:solidFill>
              </a:rPr>
              <a:t>Hipóteses de cabimento</a:t>
            </a:r>
            <a:r>
              <a:rPr lang="pt-BR" b="1" dirty="0" smtClean="0">
                <a:solidFill>
                  <a:prstClr val="black"/>
                </a:solidFill>
              </a:rPr>
              <a:t> (continuação...)</a:t>
            </a:r>
          </a:p>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pPr marL="285750" indent="-285750">
              <a:buFont typeface="Wingdings" panose="05000000000000000000" pitchFamily="2" charset="2"/>
              <a:buChar char="v"/>
            </a:pPr>
            <a:r>
              <a:rPr lang="pt-BR" b="1" i="1" dirty="0">
                <a:solidFill>
                  <a:prstClr val="black"/>
                </a:solidFill>
                <a:effectLst>
                  <a:outerShdw blurRad="38100" dist="38100" dir="2700000" algn="tl">
                    <a:srgbClr val="000000">
                      <a:alpha val="43137"/>
                    </a:srgbClr>
                  </a:outerShdw>
                </a:effectLst>
              </a:rPr>
              <a:t>CONTRA </a:t>
            </a:r>
            <a:r>
              <a:rPr lang="pt-BR" b="1" i="1" dirty="0" smtClean="0">
                <a:solidFill>
                  <a:prstClr val="black"/>
                </a:solidFill>
                <a:effectLst>
                  <a:outerShdw blurRad="38100" dist="38100" dir="2700000" algn="tl">
                    <a:srgbClr val="000000">
                      <a:alpha val="43137"/>
                    </a:srgbClr>
                  </a:outerShdw>
                </a:effectLst>
              </a:rPr>
              <a:t>DECISÃO MONOCRÁTICA DO RELATOR QUE NEGA PEDIDO DE LIMINAR</a:t>
            </a:r>
            <a:endParaRPr lang="pt-BR" b="1" i="1" dirty="0">
              <a:solidFill>
                <a:prstClr val="black"/>
              </a:solidFill>
              <a:effectLst>
                <a:outerShdw blurRad="38100" dist="38100" dir="2700000" algn="tl">
                  <a:srgbClr val="000000">
                    <a:alpha val="43137"/>
                  </a:srgbClr>
                </a:outerShdw>
              </a:effectLst>
            </a:endParaRPr>
          </a:p>
          <a:p>
            <a:endParaRPr lang="pt-BR" b="1" i="1" dirty="0" smtClean="0">
              <a:solidFill>
                <a:prstClr val="black"/>
              </a:solidFill>
              <a:effectLst>
                <a:outerShdw blurRad="38100" dist="38100" dir="2700000" algn="tl">
                  <a:srgbClr val="000000">
                    <a:alpha val="43137"/>
                  </a:srgbClr>
                </a:outerShdw>
              </a:effectLst>
            </a:endParaRPr>
          </a:p>
          <a:p>
            <a:r>
              <a:rPr lang="pt-BR" b="1" u="sng" dirty="0" smtClean="0">
                <a:solidFill>
                  <a:prstClr val="black"/>
                </a:solidFill>
              </a:rPr>
              <a:t>A SÚMULA 691 DO STF:</a:t>
            </a:r>
          </a:p>
          <a:p>
            <a:r>
              <a:rPr lang="pt-BR" sz="1600" b="1" dirty="0" smtClean="0">
                <a:solidFill>
                  <a:prstClr val="black"/>
                </a:solidFill>
              </a:rPr>
              <a:t>Não </a:t>
            </a:r>
            <a:r>
              <a:rPr lang="pt-BR" sz="1600" b="1" dirty="0">
                <a:solidFill>
                  <a:prstClr val="black"/>
                </a:solidFill>
              </a:rPr>
              <a:t>compete ao Supremo Tribunal Federal conhecer de habeas corpus impetrado contra decisão do </a:t>
            </a:r>
            <a:r>
              <a:rPr lang="pt-BR" sz="1600" b="1" dirty="0" smtClean="0">
                <a:solidFill>
                  <a:prstClr val="black"/>
                </a:solidFill>
              </a:rPr>
              <a:t>relator </a:t>
            </a:r>
            <a:r>
              <a:rPr lang="pt-BR" sz="1600" b="1" dirty="0">
                <a:solidFill>
                  <a:prstClr val="black"/>
                </a:solidFill>
              </a:rPr>
              <a:t>que, </a:t>
            </a:r>
            <a:r>
              <a:rPr lang="pt-BR" sz="1600" b="1" dirty="0" smtClean="0">
                <a:solidFill>
                  <a:prstClr val="black"/>
                </a:solidFill>
              </a:rPr>
              <a:t>em </a:t>
            </a:r>
            <a:r>
              <a:rPr lang="pt-BR" sz="1600" b="1" dirty="0">
                <a:solidFill>
                  <a:prstClr val="black"/>
                </a:solidFill>
              </a:rPr>
              <a:t>habeas corpus requerido a tribunal superior, indefere a liminar</a:t>
            </a:r>
            <a:r>
              <a:rPr lang="pt-BR" sz="1600" b="1" dirty="0" smtClean="0">
                <a:solidFill>
                  <a:prstClr val="black"/>
                </a:solidFill>
              </a:rPr>
              <a:t>.</a:t>
            </a:r>
          </a:p>
          <a:p>
            <a:endParaRPr lang="pt-BR" b="1" dirty="0">
              <a:solidFill>
                <a:prstClr val="black"/>
              </a:solidFill>
            </a:endParaRPr>
          </a:p>
          <a:p>
            <a:r>
              <a:rPr lang="pt-BR" b="1" u="sng" dirty="0" smtClean="0">
                <a:solidFill>
                  <a:prstClr val="black"/>
                </a:solidFill>
              </a:rPr>
              <a:t>SUPERAÇÃO DA SÚMULA:</a:t>
            </a:r>
          </a:p>
          <a:p>
            <a:r>
              <a:rPr lang="pt-BR" sz="1600" b="1" dirty="0" smtClean="0">
                <a:solidFill>
                  <a:prstClr val="black"/>
                </a:solidFill>
              </a:rPr>
              <a:t>A jurisprudência das Cortes Superiores têm admitido a superação da referida súmula em casos excepcionais – em que a decisão objurgada é </a:t>
            </a:r>
            <a:r>
              <a:rPr lang="pt-BR" sz="1600" b="1" u="sng" dirty="0" smtClean="0">
                <a:solidFill>
                  <a:srgbClr val="FF0000"/>
                </a:solidFill>
                <a:effectLst>
                  <a:outerShdw blurRad="38100" dist="38100" dir="2700000" algn="tl">
                    <a:srgbClr val="000000">
                      <a:alpha val="43137"/>
                    </a:srgbClr>
                  </a:outerShdw>
                </a:effectLst>
              </a:rPr>
              <a:t>teratológica</a:t>
            </a:r>
            <a:r>
              <a:rPr lang="pt-BR" sz="1600" b="1" dirty="0" smtClean="0">
                <a:solidFill>
                  <a:prstClr val="black"/>
                </a:solidFill>
              </a:rPr>
              <a:t>, manifestamente ilegal ou abusiva.</a:t>
            </a:r>
          </a:p>
          <a:p>
            <a:r>
              <a:rPr lang="pt-BR" sz="1600" b="1" dirty="0" smtClean="0">
                <a:solidFill>
                  <a:prstClr val="black"/>
                </a:solidFill>
                <a:effectLst>
                  <a:outerShdw blurRad="38100" dist="38100" dir="2700000" algn="tl">
                    <a:srgbClr val="000000">
                      <a:alpha val="43137"/>
                    </a:srgbClr>
                  </a:outerShdw>
                </a:effectLst>
              </a:rPr>
              <a:t>DECISÃO TERATOLÓGICA:</a:t>
            </a:r>
            <a:r>
              <a:rPr lang="pt-BR" sz="1600" b="1" dirty="0" smtClean="0">
                <a:solidFill>
                  <a:prstClr val="black"/>
                </a:solidFill>
              </a:rPr>
              <a:t> em breve pesquisa no STF, facilmente se verifica dezenas de acórdãos com tal menção. Decisão teratológica é </a:t>
            </a:r>
            <a:r>
              <a:rPr lang="pt-BR" sz="1600" b="1" dirty="0" smtClean="0">
                <a:solidFill>
                  <a:srgbClr val="FF0000"/>
                </a:solidFill>
                <a:effectLst>
                  <a:outerShdw blurRad="38100" dist="38100" dir="2700000" algn="tl">
                    <a:srgbClr val="000000">
                      <a:alpha val="43137"/>
                    </a:srgbClr>
                  </a:outerShdw>
                </a:effectLst>
              </a:rPr>
              <a:t>desarrazoada</a:t>
            </a:r>
            <a:r>
              <a:rPr lang="pt-BR" sz="1600" b="1" dirty="0">
                <a:solidFill>
                  <a:prstClr val="black"/>
                </a:solidFill>
                <a:effectLst>
                  <a:outerShdw blurRad="38100" dist="38100" dir="2700000" algn="tl">
                    <a:srgbClr val="000000">
                      <a:alpha val="43137"/>
                    </a:srgbClr>
                  </a:outerShdw>
                </a:effectLst>
              </a:rPr>
              <a:t>, </a:t>
            </a:r>
            <a:r>
              <a:rPr lang="pt-BR" sz="1600" b="1" dirty="0">
                <a:solidFill>
                  <a:srgbClr val="FF0000"/>
                </a:solidFill>
                <a:effectLst>
                  <a:outerShdw blurRad="38100" dist="38100" dir="2700000" algn="tl">
                    <a:srgbClr val="000000">
                      <a:alpha val="43137"/>
                    </a:srgbClr>
                  </a:outerShdw>
                </a:effectLst>
              </a:rPr>
              <a:t>arbitrária</a:t>
            </a:r>
            <a:r>
              <a:rPr lang="pt-BR" sz="1600" b="1" dirty="0">
                <a:solidFill>
                  <a:prstClr val="black"/>
                </a:solidFill>
                <a:effectLst>
                  <a:outerShdw blurRad="38100" dist="38100" dir="2700000" algn="tl">
                    <a:srgbClr val="000000">
                      <a:alpha val="43137"/>
                    </a:srgbClr>
                  </a:outerShdw>
                </a:effectLst>
              </a:rPr>
              <a:t>, </a:t>
            </a:r>
            <a:r>
              <a:rPr lang="pt-BR" sz="1600" b="1" dirty="0">
                <a:solidFill>
                  <a:srgbClr val="FF0000"/>
                </a:solidFill>
                <a:effectLst>
                  <a:outerShdw blurRad="38100" dist="38100" dir="2700000" algn="tl">
                    <a:srgbClr val="000000">
                      <a:alpha val="43137"/>
                    </a:srgbClr>
                  </a:outerShdw>
                </a:effectLst>
              </a:rPr>
              <a:t>gritantemente inconstitucional </a:t>
            </a:r>
            <a:r>
              <a:rPr lang="pt-BR" sz="1600" b="1" dirty="0">
                <a:solidFill>
                  <a:prstClr val="black"/>
                </a:solidFill>
                <a:effectLst>
                  <a:outerShdw blurRad="38100" dist="38100" dir="2700000" algn="tl">
                    <a:srgbClr val="000000">
                      <a:alpha val="43137"/>
                    </a:srgbClr>
                  </a:outerShdw>
                </a:effectLst>
              </a:rPr>
              <a:t>ou </a:t>
            </a:r>
            <a:r>
              <a:rPr lang="pt-BR" sz="1600" b="1" dirty="0">
                <a:solidFill>
                  <a:srgbClr val="FF0000"/>
                </a:solidFill>
                <a:effectLst>
                  <a:outerShdw blurRad="38100" dist="38100" dir="2700000" algn="tl">
                    <a:srgbClr val="000000">
                      <a:alpha val="43137"/>
                    </a:srgbClr>
                  </a:outerShdw>
                </a:effectLst>
              </a:rPr>
              <a:t>totalmente despropositada</a:t>
            </a:r>
            <a:r>
              <a:rPr lang="pt-BR" sz="1600" b="1" dirty="0">
                <a:solidFill>
                  <a:prstClr val="black"/>
                </a:solidFill>
                <a:effectLst>
                  <a:outerShdw blurRad="38100" dist="38100" dir="2700000" algn="tl">
                    <a:srgbClr val="000000">
                      <a:alpha val="43137"/>
                    </a:srgbClr>
                  </a:outerShdw>
                </a:effectLst>
              </a:rPr>
              <a:t> </a:t>
            </a:r>
            <a:r>
              <a:rPr lang="pt-BR" sz="1600" b="1" dirty="0" smtClean="0">
                <a:solidFill>
                  <a:prstClr val="black"/>
                </a:solidFill>
                <a:effectLst>
                  <a:outerShdw blurRad="38100" dist="38100" dir="2700000" algn="tl">
                    <a:srgbClr val="000000">
                      <a:alpha val="43137"/>
                    </a:srgbClr>
                  </a:outerShdw>
                </a:effectLst>
              </a:rPr>
              <a:t>, violadora do princípio da razoabilidade (adequação necessária quando há </a:t>
            </a:r>
            <a:r>
              <a:rPr lang="pt-BR" sz="1600" b="1" dirty="0" err="1" smtClean="0">
                <a:solidFill>
                  <a:prstClr val="black"/>
                </a:solidFill>
                <a:effectLst>
                  <a:outerShdw blurRad="38100" dist="38100" dir="2700000" algn="tl">
                    <a:srgbClr val="000000">
                      <a:alpha val="43137"/>
                    </a:srgbClr>
                  </a:outerShdw>
                </a:effectLst>
              </a:rPr>
              <a:t>colidência</a:t>
            </a:r>
            <a:r>
              <a:rPr lang="pt-BR" sz="1600" b="1" dirty="0" smtClean="0">
                <a:solidFill>
                  <a:prstClr val="black"/>
                </a:solidFill>
                <a:effectLst>
                  <a:outerShdw blurRad="38100" dist="38100" dir="2700000" algn="tl">
                    <a:srgbClr val="000000">
                      <a:alpha val="43137"/>
                    </a:srgbClr>
                  </a:outerShdw>
                </a:effectLst>
              </a:rPr>
              <a:t> de princípios fundamentais – prisão, liberdade e dignidade)</a:t>
            </a:r>
          </a:p>
          <a:p>
            <a:endParaRPr lang="pt-BR" b="1" dirty="0">
              <a:solidFill>
                <a:prstClr val="black"/>
              </a:solidFill>
              <a:effectLst>
                <a:outerShdw blurRad="38100" dist="38100" dir="2700000" algn="tl">
                  <a:srgbClr val="000000">
                    <a:alpha val="43137"/>
                  </a:srgbClr>
                </a:outerShdw>
              </a:effectLst>
            </a:endParaRPr>
          </a:p>
          <a:p>
            <a:r>
              <a:rPr lang="pt-BR" b="1" dirty="0" smtClean="0">
                <a:solidFill>
                  <a:prstClr val="black"/>
                </a:solidFill>
                <a:effectLst>
                  <a:outerShdw blurRad="38100" dist="38100" dir="2700000" algn="tl">
                    <a:srgbClr val="000000">
                      <a:alpha val="43137"/>
                    </a:srgbClr>
                  </a:outerShdw>
                </a:effectLst>
              </a:rPr>
              <a:t>OPERAÇÃO LAVA-JATO (RENATO DUQUE DIRETOR DA PETROBRAS): STF HC 125.555, 2ª TURMA, MIN. TEORI </a:t>
            </a:r>
          </a:p>
          <a:p>
            <a:r>
              <a:rPr lang="pt-BR" sz="1600" b="1" dirty="0" smtClean="0">
                <a:solidFill>
                  <a:prstClr val="black"/>
                </a:solidFill>
                <a:effectLst>
                  <a:outerShdw blurRad="38100" dist="38100" dir="2700000" algn="tl">
                    <a:srgbClr val="000000">
                      <a:alpha val="43137"/>
                    </a:srgbClr>
                  </a:outerShdw>
                </a:effectLst>
              </a:rPr>
              <a:t>Havia sido preso preventivamente por conta da possibilidade de fugir, em razão de sua condição social (ou seja, a prisão era amparada no esgarçado mote da asseguração de aplicação da lei penal (art. 312, CPP). </a:t>
            </a:r>
          </a:p>
          <a:p>
            <a:endParaRPr lang="pt-BR" sz="1600" b="1" dirty="0" smtClean="0">
              <a:solidFill>
                <a:prstClr val="black"/>
              </a:solidFill>
              <a:effectLst>
                <a:outerShdw blurRad="38100" dist="38100" dir="2700000" algn="tl">
                  <a:srgbClr val="000000">
                    <a:alpha val="43137"/>
                  </a:srgbClr>
                </a:outerShdw>
              </a:effectLst>
            </a:endParaRPr>
          </a:p>
          <a:p>
            <a:r>
              <a:rPr lang="pt-BR" sz="1600" b="1" dirty="0" smtClean="0">
                <a:solidFill>
                  <a:prstClr val="black"/>
                </a:solidFill>
                <a:effectLst>
                  <a:outerShdw blurRad="38100" dist="38100" dir="2700000" algn="tl">
                    <a:srgbClr val="000000">
                      <a:alpha val="43137"/>
                    </a:srgbClr>
                  </a:outerShdw>
                </a:effectLst>
              </a:rPr>
              <a:t>“À vista da Súmula 691 do STF, de regra, não cabe ao STF conhecer de habeas corpus impetrado contra decisão do relator pela qual, em habeas corpus requerido a tribunal superior, não se obteve a liminar, sob pena de indevida – e, no caso, dupla – supressão de instância, ressalvadas situações em que a </a:t>
            </a:r>
            <a:r>
              <a:rPr lang="pt-BR" sz="1600" b="1" dirty="0" smtClean="0">
                <a:solidFill>
                  <a:srgbClr val="FF0000"/>
                </a:solidFill>
                <a:effectLst>
                  <a:outerShdw blurRad="38100" dist="38100" dir="2700000" algn="tl">
                    <a:srgbClr val="000000">
                      <a:alpha val="43137"/>
                    </a:srgbClr>
                  </a:outerShdw>
                </a:effectLst>
              </a:rPr>
              <a:t>decisão impugnada </a:t>
            </a:r>
            <a:r>
              <a:rPr lang="pt-BR" sz="1600" b="1" dirty="0" smtClean="0">
                <a:solidFill>
                  <a:prstClr val="black"/>
                </a:solidFill>
                <a:effectLst>
                  <a:outerShdw blurRad="38100" dist="38100" dir="2700000" algn="tl">
                    <a:srgbClr val="000000">
                      <a:alpha val="43137"/>
                    </a:srgbClr>
                  </a:outerShdw>
                </a:effectLst>
              </a:rPr>
              <a:t>é </a:t>
            </a:r>
            <a:r>
              <a:rPr lang="pt-BR" sz="2400" b="1" dirty="0" smtClean="0">
                <a:solidFill>
                  <a:srgbClr val="FF0000"/>
                </a:solidFill>
                <a:effectLst>
                  <a:outerShdw blurRad="38100" dist="38100" dir="2700000" algn="tl">
                    <a:srgbClr val="000000">
                      <a:alpha val="43137"/>
                    </a:srgbClr>
                  </a:outerShdw>
                </a:effectLst>
              </a:rPr>
              <a:t>teratológica</a:t>
            </a:r>
            <a:r>
              <a:rPr lang="pt-BR" sz="1600" b="1" dirty="0" smtClean="0">
                <a:solidFill>
                  <a:prstClr val="black"/>
                </a:solidFill>
                <a:effectLst>
                  <a:outerShdw blurRad="38100" dist="38100" dir="2700000" algn="tl">
                    <a:srgbClr val="000000">
                      <a:alpha val="43137"/>
                    </a:srgbClr>
                  </a:outerShdw>
                </a:effectLst>
              </a:rPr>
              <a:t>, </a:t>
            </a:r>
            <a:r>
              <a:rPr lang="pt-BR" b="1" dirty="0" smtClean="0">
                <a:solidFill>
                  <a:srgbClr val="FF0000"/>
                </a:solidFill>
                <a:effectLst>
                  <a:outerShdw blurRad="38100" dist="38100" dir="2700000" algn="tl">
                    <a:srgbClr val="000000">
                      <a:alpha val="43137"/>
                    </a:srgbClr>
                  </a:outerShdw>
                </a:effectLst>
              </a:rPr>
              <a:t>manifestamente ilegal</a:t>
            </a:r>
            <a:r>
              <a:rPr lang="pt-BR" b="1" dirty="0" smtClean="0">
                <a:solidFill>
                  <a:prstClr val="black"/>
                </a:solidFill>
                <a:effectLst>
                  <a:outerShdw blurRad="38100" dist="38100" dir="2700000" algn="tl">
                    <a:srgbClr val="000000">
                      <a:alpha val="43137"/>
                    </a:srgbClr>
                  </a:outerShdw>
                </a:effectLst>
              </a:rPr>
              <a:t> </a:t>
            </a:r>
            <a:r>
              <a:rPr lang="pt-BR" sz="1600" b="1" dirty="0" smtClean="0">
                <a:solidFill>
                  <a:prstClr val="black"/>
                </a:solidFill>
                <a:effectLst>
                  <a:outerShdw blurRad="38100" dist="38100" dir="2700000" algn="tl">
                    <a:srgbClr val="000000">
                      <a:alpha val="43137"/>
                    </a:srgbClr>
                  </a:outerShdw>
                </a:effectLst>
              </a:rPr>
              <a:t>ou </a:t>
            </a:r>
            <a:r>
              <a:rPr lang="pt-BR" b="1" dirty="0" smtClean="0">
                <a:solidFill>
                  <a:srgbClr val="FF0000"/>
                </a:solidFill>
                <a:effectLst>
                  <a:outerShdw blurRad="38100" dist="38100" dir="2700000" algn="tl">
                    <a:srgbClr val="000000">
                      <a:alpha val="43137"/>
                    </a:srgbClr>
                  </a:outerShdw>
                </a:effectLst>
              </a:rPr>
              <a:t>abusiva</a:t>
            </a:r>
            <a:r>
              <a:rPr lang="pt-BR" sz="1600" b="1" dirty="0" smtClean="0">
                <a:solidFill>
                  <a:prstClr val="black"/>
                </a:solidFill>
                <a:effectLst>
                  <a:outerShdw blurRad="38100" dist="38100" dir="2700000" algn="tl">
                    <a:srgbClr val="000000">
                      <a:alpha val="43137"/>
                    </a:srgbClr>
                  </a:outerShdw>
                </a:effectLst>
              </a:rPr>
              <a:t>...   </a:t>
            </a:r>
            <a:endParaRPr lang="pt-BR" sz="1600" b="1" dirty="0">
              <a:solidFill>
                <a:prstClr val="black"/>
              </a:solidFill>
              <a:effectLst>
                <a:outerShdw blurRad="38100" dist="38100" dir="2700000" algn="tl">
                  <a:srgbClr val="000000">
                    <a:alpha val="43137"/>
                  </a:srgbClr>
                </a:outerShdw>
              </a:effectLst>
            </a:endParaRPr>
          </a:p>
          <a:p>
            <a:endParaRPr lang="pt-BR" b="1" dirty="0" smtClean="0">
              <a:solidFill>
                <a:prstClr val="black"/>
              </a:solidFill>
            </a:endParaRPr>
          </a:p>
          <a:p>
            <a:r>
              <a:rPr lang="pt-BR" dirty="0">
                <a:solidFill>
                  <a:prstClr val="black"/>
                </a:solidFill>
              </a:rPr>
              <a:t>	</a:t>
            </a:r>
          </a:p>
          <a:p>
            <a:r>
              <a:rPr lang="pt-BR" sz="1600" b="1" dirty="0" smtClean="0">
                <a:solidFill>
                  <a:prstClr val="black"/>
                </a:solidFill>
              </a:rPr>
              <a:t>  </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02677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6309420"/>
          </a:xfrm>
          <a:prstGeom prst="rect">
            <a:avLst/>
          </a:prstGeom>
          <a:noFill/>
        </p:spPr>
        <p:txBody>
          <a:bodyPr wrap="square" rtlCol="0">
            <a:spAutoFit/>
          </a:bodyPr>
          <a:lstStyle/>
          <a:p>
            <a:endParaRPr lang="pt-BR" sz="2400" b="1" i="1" dirty="0" smtClean="0">
              <a:solidFill>
                <a:prstClr val="black"/>
              </a:solidFill>
              <a:effectLst>
                <a:outerShdw blurRad="38100" dist="38100" dir="2700000" algn="tl">
                  <a:srgbClr val="000000">
                    <a:alpha val="43137"/>
                  </a:srgbClr>
                </a:outerShdw>
              </a:effectLst>
            </a:endParaRPr>
          </a:p>
          <a:p>
            <a:r>
              <a:rPr lang="pt-BR" sz="2800" b="1" u="sng" dirty="0" smtClean="0">
                <a:solidFill>
                  <a:prstClr val="black"/>
                </a:solidFill>
                <a:effectLst>
                  <a:outerShdw blurRad="38100" dist="38100" dir="2700000" algn="tl">
                    <a:srgbClr val="000000">
                      <a:alpha val="43137"/>
                    </a:srgbClr>
                  </a:outerShdw>
                </a:effectLst>
              </a:rPr>
              <a:t>INSTRUINDO O HABEAS CORPUS</a:t>
            </a:r>
            <a:r>
              <a:rPr lang="pt-BR" sz="2800" b="1" dirty="0" smtClean="0">
                <a:solidFill>
                  <a:prstClr val="black"/>
                </a:solidFill>
                <a:effectLst>
                  <a:outerShdw blurRad="38100" dist="38100" dir="2700000" algn="tl">
                    <a:srgbClr val="000000">
                      <a:alpha val="43137"/>
                    </a:srgbClr>
                  </a:outerShdw>
                </a:effectLst>
              </a:rPr>
              <a:t>:   </a:t>
            </a:r>
            <a:endParaRPr lang="pt-BR" sz="2800" b="1" dirty="0">
              <a:solidFill>
                <a:prstClr val="black"/>
              </a:solidFill>
              <a:effectLst>
                <a:outerShdw blurRad="38100" dist="38100" dir="2700000" algn="tl">
                  <a:srgbClr val="000000">
                    <a:alpha val="43137"/>
                  </a:srgbClr>
                </a:outerShdw>
              </a:effectLst>
            </a:endParaRPr>
          </a:p>
          <a:p>
            <a:endParaRPr lang="pt-BR" b="1" i="1" dirty="0" smtClean="0">
              <a:solidFill>
                <a:prstClr val="black"/>
              </a:solidFill>
              <a:effectLst>
                <a:outerShdw blurRad="38100" dist="38100" dir="2700000" algn="tl">
                  <a:srgbClr val="000000">
                    <a:alpha val="43137"/>
                  </a:srgbClr>
                </a:outerShdw>
              </a:effectLst>
            </a:endParaRPr>
          </a:p>
          <a:p>
            <a:pPr algn="just"/>
            <a:r>
              <a:rPr lang="pt-BR" sz="1600" b="1" i="1" dirty="0" smtClean="0">
                <a:solidFill>
                  <a:srgbClr val="FF0000"/>
                </a:solidFill>
              </a:rPr>
              <a:t>PROBLEMA: ausência de previsão legal quanto aos documentos que devem ser anexados à peça.</a:t>
            </a:r>
          </a:p>
          <a:p>
            <a:pPr algn="just"/>
            <a:r>
              <a:rPr lang="pt-BR" sz="1600" b="1" dirty="0" smtClean="0">
                <a:solidFill>
                  <a:prstClr val="black"/>
                </a:solidFill>
              </a:rPr>
              <a:t>A ausência de documentação hábil a ensejar a análise da ilegalidade acarretará, seguramente, a não concessão da ordem. </a:t>
            </a:r>
          </a:p>
          <a:p>
            <a:pPr algn="just"/>
            <a:r>
              <a:rPr lang="pt-BR" sz="1600" dirty="0" smtClean="0"/>
              <a:t>Caso o habeas corpus </a:t>
            </a:r>
            <a:r>
              <a:rPr lang="pt-BR" sz="1600" dirty="0"/>
              <a:t>não for conhecido por falta de instrução (prova pré-constituída), é possível que ele seja impetrado novamente, dessa vez devidamente instruído.</a:t>
            </a:r>
          </a:p>
          <a:p>
            <a:pPr algn="just"/>
            <a:r>
              <a:rPr lang="pt-BR" b="1" dirty="0" smtClean="0">
                <a:solidFill>
                  <a:prstClr val="black"/>
                </a:solidFill>
              </a:rPr>
              <a:t> </a:t>
            </a:r>
            <a:r>
              <a:rPr lang="pt-BR" dirty="0">
                <a:solidFill>
                  <a:prstClr val="black"/>
                </a:solidFill>
              </a:rPr>
              <a:t>	</a:t>
            </a:r>
          </a:p>
          <a:p>
            <a:r>
              <a:rPr lang="pt-BR" sz="1600" b="1" u="sng" dirty="0" smtClean="0">
                <a:solidFill>
                  <a:prstClr val="black"/>
                </a:solidFill>
                <a:effectLst>
                  <a:outerShdw blurRad="38100" dist="38100" dir="2700000" algn="tl">
                    <a:srgbClr val="000000">
                      <a:alpha val="43137"/>
                    </a:srgbClr>
                  </a:outerShdw>
                </a:effectLst>
              </a:rPr>
              <a:t>COMO INSTRUIR ?</a:t>
            </a:r>
          </a:p>
          <a:p>
            <a:r>
              <a:rPr lang="pt-BR" sz="1600" b="1" dirty="0" smtClean="0">
                <a:solidFill>
                  <a:schemeClr val="accent4"/>
                </a:solidFill>
              </a:rPr>
              <a:t>DICA: instruir </a:t>
            </a:r>
            <a:r>
              <a:rPr lang="pt-BR" sz="1600" b="1" dirty="0">
                <a:solidFill>
                  <a:schemeClr val="accent4"/>
                </a:solidFill>
              </a:rPr>
              <a:t>o </a:t>
            </a:r>
            <a:r>
              <a:rPr lang="pt-BR" sz="1600" b="1" dirty="0" smtClean="0">
                <a:solidFill>
                  <a:schemeClr val="accent4"/>
                </a:solidFill>
              </a:rPr>
              <a:t>habeas corpus </a:t>
            </a:r>
            <a:r>
              <a:rPr lang="pt-BR" sz="1600" b="1" dirty="0">
                <a:solidFill>
                  <a:schemeClr val="accent4"/>
                </a:solidFill>
              </a:rPr>
              <a:t>com a cópia integral dos autos, evitando que a ausência de cópia de alguma peça </a:t>
            </a:r>
            <a:r>
              <a:rPr lang="pt-BR" sz="1600" b="1" dirty="0" smtClean="0">
                <a:solidFill>
                  <a:schemeClr val="accent4"/>
                </a:solidFill>
              </a:rPr>
              <a:t>essencial acarrete que </a:t>
            </a:r>
            <a:r>
              <a:rPr lang="pt-BR" sz="1600" b="1" dirty="0">
                <a:solidFill>
                  <a:schemeClr val="accent4"/>
                </a:solidFill>
              </a:rPr>
              <a:t>não seja conhecido.</a:t>
            </a:r>
          </a:p>
          <a:p>
            <a:endParaRPr lang="pt-BR" sz="1600" b="1" dirty="0" smtClean="0">
              <a:solidFill>
                <a:prstClr val="black"/>
              </a:solidFill>
            </a:endParaRPr>
          </a:p>
          <a:p>
            <a:r>
              <a:rPr lang="pt-BR" sz="1600" b="1" u="sng" dirty="0" smtClean="0">
                <a:solidFill>
                  <a:prstClr val="black"/>
                </a:solidFill>
                <a:effectLst>
                  <a:outerShdw blurRad="38100" dist="38100" dir="2700000" algn="tl">
                    <a:srgbClr val="000000">
                      <a:alpha val="43137"/>
                    </a:srgbClr>
                  </a:outerShdw>
                </a:effectLst>
              </a:rPr>
              <a:t>OUTRO CAMINHO:</a:t>
            </a:r>
            <a:r>
              <a:rPr lang="pt-BR" sz="1600" b="1" dirty="0" smtClean="0">
                <a:solidFill>
                  <a:prstClr val="black"/>
                </a:solidFill>
              </a:rPr>
              <a:t> peças selecionadas</a:t>
            </a:r>
          </a:p>
          <a:p>
            <a:pPr marL="285750" indent="-285750">
              <a:buFontTx/>
              <a:buChar char="-"/>
            </a:pPr>
            <a:r>
              <a:rPr lang="pt-BR" sz="1600" b="1" dirty="0">
                <a:solidFill>
                  <a:prstClr val="black"/>
                </a:solidFill>
              </a:rPr>
              <a:t>d</a:t>
            </a:r>
            <a:r>
              <a:rPr lang="pt-BR" sz="1600" b="1" dirty="0" smtClean="0">
                <a:solidFill>
                  <a:prstClr val="black"/>
                </a:solidFill>
              </a:rPr>
              <a:t>ocumento que demonstre a ilegalidade (decisão que decretou a preventiva, p. ex.)</a:t>
            </a:r>
          </a:p>
          <a:p>
            <a:pPr marL="285750" indent="-285750">
              <a:buFontTx/>
              <a:buChar char="-"/>
            </a:pPr>
            <a:r>
              <a:rPr lang="pt-BR" sz="1600" b="1" dirty="0" smtClean="0">
                <a:solidFill>
                  <a:prstClr val="black"/>
                </a:solidFill>
              </a:rPr>
              <a:t>alegações </a:t>
            </a:r>
            <a:r>
              <a:rPr lang="pt-BR" sz="1600" b="1" dirty="0">
                <a:solidFill>
                  <a:prstClr val="black"/>
                </a:solidFill>
              </a:rPr>
              <a:t>expostas pela defesa à autoridade coatora </a:t>
            </a:r>
            <a:r>
              <a:rPr lang="pt-BR" sz="1600" b="1" dirty="0" smtClean="0">
                <a:solidFill>
                  <a:prstClr val="black"/>
                </a:solidFill>
              </a:rPr>
              <a:t>(pedido </a:t>
            </a:r>
            <a:r>
              <a:rPr lang="pt-BR" sz="1600" b="1" dirty="0">
                <a:solidFill>
                  <a:prstClr val="black"/>
                </a:solidFill>
              </a:rPr>
              <a:t>de revogação da prisão preventiva, </a:t>
            </a:r>
            <a:r>
              <a:rPr lang="pt-BR" sz="1600" b="1" dirty="0" smtClean="0">
                <a:solidFill>
                  <a:prstClr val="black"/>
                </a:solidFill>
              </a:rPr>
              <a:t>p. ex.)</a:t>
            </a:r>
          </a:p>
          <a:p>
            <a:pPr marL="285750" indent="-285750">
              <a:buFontTx/>
              <a:buChar char="-"/>
            </a:pPr>
            <a:r>
              <a:rPr lang="pt-BR" sz="1600" b="1" dirty="0">
                <a:solidFill>
                  <a:prstClr val="black"/>
                </a:solidFill>
              </a:rPr>
              <a:t>o</a:t>
            </a:r>
            <a:r>
              <a:rPr lang="pt-BR" sz="1600" b="1" dirty="0" smtClean="0">
                <a:solidFill>
                  <a:prstClr val="black"/>
                </a:solidFill>
              </a:rPr>
              <a:t>utros documentos que provem a ilegalidade (certidão negativa de antecedentes criminais, p. ex.)  </a:t>
            </a:r>
          </a:p>
          <a:p>
            <a:endParaRPr lang="pt-BR" sz="1600" b="1" dirty="0">
              <a:solidFill>
                <a:prstClr val="black"/>
              </a:solidFill>
            </a:endParaRPr>
          </a:p>
          <a:p>
            <a:r>
              <a:rPr lang="pt-BR" sz="1600" b="1" u="sng" dirty="0" smtClean="0">
                <a:solidFill>
                  <a:prstClr val="black"/>
                </a:solidFill>
              </a:rPr>
              <a:t>SUPERIOR TRIBUNAL DE JUSTIÇA</a:t>
            </a:r>
          </a:p>
          <a:p>
            <a:pPr algn="just"/>
            <a:r>
              <a:rPr lang="pt-BR" sz="1600" b="1" dirty="0" smtClean="0">
                <a:solidFill>
                  <a:prstClr val="black"/>
                </a:solidFill>
              </a:rPr>
              <a:t>[…] </a:t>
            </a:r>
            <a:r>
              <a:rPr lang="pt-BR" sz="1600" b="1" dirty="0">
                <a:solidFill>
                  <a:prstClr val="black"/>
                </a:solidFill>
              </a:rPr>
              <a:t>2. A natureza do habeas corpus impõe à parte o dever de instruir devidamente os autos, isto é, a prova deve ser pré-constituída e incontroversa, cabendo ao paciente apresentar documentos suficientes à análise de eventual ilegalidade flagrante no ato atacado. Na espécie, o processo não foi instruído com cópia da decisão que homologou o flagrante e a converteu em preventiva. […] (STJ, Quinta Turma, HC 382.945/SP, Rel. Ministro Ribeiro Dantas, julgado em 04/05/2017)</a:t>
            </a:r>
            <a:endParaRPr lang="pt-BR" sz="1600" b="1" i="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44713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09212" y="142370"/>
            <a:ext cx="11629503" cy="5478423"/>
          </a:xfrm>
          <a:prstGeom prst="rect">
            <a:avLst/>
          </a:prstGeom>
          <a:noFill/>
        </p:spPr>
        <p:txBody>
          <a:bodyPr wrap="square" rtlCol="0">
            <a:spAutoFit/>
          </a:bodyPr>
          <a:lstStyle/>
          <a:p>
            <a:r>
              <a:rPr lang="pt-BR" sz="1600" b="1" i="1" dirty="0" smtClean="0">
                <a:solidFill>
                  <a:prstClr val="black"/>
                </a:solidFill>
                <a:effectLst>
                  <a:outerShdw blurRad="38100" dist="38100" dir="2700000" algn="tl">
                    <a:srgbClr val="000000">
                      <a:alpha val="43137"/>
                    </a:srgbClr>
                  </a:outerShdw>
                </a:effectLst>
              </a:rPr>
              <a:t> </a:t>
            </a:r>
            <a:endParaRPr lang="pt-BR" sz="1600" b="1" dirty="0" smtClean="0">
              <a:solidFill>
                <a:prstClr val="black"/>
              </a:solidFill>
            </a:endParaRPr>
          </a:p>
          <a:p>
            <a:r>
              <a:rPr lang="pt-BR" sz="2800" b="1" u="sng" dirty="0" smtClean="0">
                <a:solidFill>
                  <a:prstClr val="black"/>
                </a:solidFill>
                <a:effectLst>
                  <a:outerShdw blurRad="38100" dist="38100" dir="2700000" algn="tl">
                    <a:srgbClr val="000000">
                      <a:alpha val="43137"/>
                    </a:srgbClr>
                  </a:outerShdw>
                </a:effectLst>
              </a:rPr>
              <a:t>REDAÇÃO DO WRIT: </a:t>
            </a:r>
            <a:endParaRPr lang="pt-BR" sz="2800" b="1" u="sng" dirty="0">
              <a:solidFill>
                <a:prstClr val="black"/>
              </a:solidFill>
              <a:effectLst>
                <a:outerShdw blurRad="38100" dist="38100" dir="2700000" algn="tl">
                  <a:srgbClr val="000000">
                    <a:alpha val="43137"/>
                  </a:srgbClr>
                </a:outerShdw>
              </a:effectLst>
            </a:endParaRPr>
          </a:p>
          <a:p>
            <a:endParaRPr lang="pt-BR" b="1" i="1" dirty="0" smtClean="0">
              <a:solidFill>
                <a:prstClr val="black"/>
              </a:solidFill>
              <a:effectLst>
                <a:outerShdw blurRad="38100" dist="38100" dir="2700000" algn="tl">
                  <a:srgbClr val="000000">
                    <a:alpha val="43137"/>
                  </a:srgbClr>
                </a:outerShdw>
              </a:effectLst>
            </a:endParaRPr>
          </a:p>
          <a:p>
            <a:r>
              <a:rPr lang="pt-BR" b="1" i="1" dirty="0" smtClean="0">
                <a:solidFill>
                  <a:prstClr val="black"/>
                </a:solidFill>
                <a:effectLst>
                  <a:outerShdw blurRad="38100" dist="38100" dir="2700000" algn="tl">
                    <a:srgbClr val="000000">
                      <a:alpha val="43137"/>
                    </a:srgbClr>
                  </a:outerShdw>
                </a:effectLst>
              </a:rPr>
              <a:t>Partindo-se do pressuposto que já tenha ocorrido a prisão preventiva (p. ex.) de seu cliente:</a:t>
            </a:r>
          </a:p>
          <a:p>
            <a:endParaRPr lang="pt-BR" b="1" i="1" dirty="0">
              <a:solidFill>
                <a:prstClr val="black"/>
              </a:solidFill>
              <a:effectLst>
                <a:outerShdw blurRad="38100" dist="38100" dir="2700000" algn="tl">
                  <a:srgbClr val="000000">
                    <a:alpha val="43137"/>
                  </a:srgbClr>
                </a:outerShdw>
              </a:effectLst>
            </a:endParaRPr>
          </a:p>
          <a:p>
            <a:pPr marL="285750" indent="-285750">
              <a:buFontTx/>
              <a:buChar char="-"/>
            </a:pPr>
            <a:r>
              <a:rPr lang="pt-BR" dirty="0" smtClean="0">
                <a:solidFill>
                  <a:prstClr val="black"/>
                </a:solidFill>
              </a:rPr>
              <a:t>Acurada análise da decisão que decretou a preventiva;</a:t>
            </a:r>
          </a:p>
          <a:p>
            <a:pPr marL="285750" indent="-285750">
              <a:buFontTx/>
              <a:buChar char="-"/>
            </a:pPr>
            <a:r>
              <a:rPr lang="pt-BR" dirty="0" smtClean="0">
                <a:solidFill>
                  <a:prstClr val="black"/>
                </a:solidFill>
              </a:rPr>
              <a:t>Estruture a peça em tópicos</a:t>
            </a:r>
            <a:r>
              <a:rPr lang="pt-BR" dirty="0">
                <a:solidFill>
                  <a:prstClr val="black"/>
                </a:solidFill>
              </a:rPr>
              <a:t> </a:t>
            </a:r>
            <a:r>
              <a:rPr lang="pt-BR" dirty="0" smtClean="0">
                <a:solidFill>
                  <a:prstClr val="black"/>
                </a:solidFill>
              </a:rPr>
              <a:t>e/ou </a:t>
            </a:r>
            <a:r>
              <a:rPr lang="pt-BR" dirty="0" err="1" smtClean="0">
                <a:solidFill>
                  <a:prstClr val="black"/>
                </a:solidFill>
              </a:rPr>
              <a:t>subtópicos</a:t>
            </a:r>
            <a:r>
              <a:rPr lang="pt-BR" dirty="0" smtClean="0">
                <a:solidFill>
                  <a:prstClr val="black"/>
                </a:solidFill>
              </a:rPr>
              <a:t>, se necessário;</a:t>
            </a:r>
          </a:p>
          <a:p>
            <a:pPr marL="285750" indent="-285750">
              <a:buFontTx/>
              <a:buChar char="-"/>
            </a:pPr>
            <a:r>
              <a:rPr lang="pt-BR" dirty="0" smtClean="0">
                <a:solidFill>
                  <a:prstClr val="black"/>
                </a:solidFill>
              </a:rPr>
              <a:t>Quando começar a escrever sobre um tema, esgote-o;</a:t>
            </a:r>
          </a:p>
          <a:p>
            <a:pPr marL="285750" indent="-285750">
              <a:buFontTx/>
              <a:buChar char="-"/>
            </a:pPr>
            <a:r>
              <a:rPr lang="pt-BR" dirty="0" smtClean="0">
                <a:solidFill>
                  <a:prstClr val="black"/>
                </a:solidFill>
              </a:rPr>
              <a:t>Evite escrever muito, a experiência tem dito que se for necessário uma peça muito extensa para demonstrar o constrangimento, provavelmente, ele não há.</a:t>
            </a:r>
          </a:p>
          <a:p>
            <a:pPr marL="285750" indent="-285750">
              <a:buFontTx/>
              <a:buChar char="-"/>
            </a:pPr>
            <a:r>
              <a:rPr lang="pt-BR" dirty="0" smtClean="0">
                <a:solidFill>
                  <a:prstClr val="black"/>
                </a:solidFill>
              </a:rPr>
              <a:t>Evite parágrafos muito extensos.</a:t>
            </a:r>
          </a:p>
          <a:p>
            <a:pPr marL="285750" indent="-285750">
              <a:buFontTx/>
              <a:buChar char="-"/>
            </a:pPr>
            <a:r>
              <a:rPr lang="pt-BR" dirty="0" smtClean="0">
                <a:solidFill>
                  <a:prstClr val="black"/>
                </a:solidFill>
              </a:rPr>
              <a:t>Se mencionar doutrinadores – dê preferencia àqueles de respeito (conhecidos e citados nos Tribunais)</a:t>
            </a:r>
          </a:p>
          <a:p>
            <a:pPr marL="285750" indent="-285750">
              <a:buFontTx/>
              <a:buChar char="-"/>
            </a:pPr>
            <a:r>
              <a:rPr lang="pt-BR" dirty="0" smtClean="0">
                <a:solidFill>
                  <a:prstClr val="black"/>
                </a:solidFill>
              </a:rPr>
              <a:t>Se mencionar jurisprudência – dê preferencia àquelas do STJ e STF – as mais notórias e conhecidas sobre cada tema.</a:t>
            </a:r>
          </a:p>
          <a:p>
            <a:endParaRPr lang="pt-BR" dirty="0" smtClean="0">
              <a:solidFill>
                <a:prstClr val="black"/>
              </a:solidFill>
            </a:endParaRPr>
          </a:p>
          <a:p>
            <a:pPr marL="285750" indent="-285750" algn="just">
              <a:buFontTx/>
              <a:buChar char="-"/>
            </a:pPr>
            <a:r>
              <a:rPr lang="pt-BR" dirty="0" smtClean="0">
                <a:solidFill>
                  <a:prstClr val="black"/>
                </a:solidFill>
              </a:rPr>
              <a:t>Não </a:t>
            </a:r>
            <a:r>
              <a:rPr lang="pt-BR" dirty="0">
                <a:solidFill>
                  <a:prstClr val="black"/>
                </a:solidFill>
              </a:rPr>
              <a:t>esqueça de pedir para sustentar oralmente as razões do Habeas Corpus. Todos os tribunais preveem isso em seus regimentos internos, cite os regimentos e peça para ser notificado do dia da sessão de julgamento para que você compareça e sustente oralmente as razões</a:t>
            </a:r>
            <a:r>
              <a:rPr lang="pt-BR" dirty="0" smtClean="0">
                <a:solidFill>
                  <a:prstClr val="black"/>
                </a:solidFill>
              </a:rPr>
              <a:t>. (petição oposição ao julgamento virtual, no prazo de 5 dias úteis, contados </a:t>
            </a:r>
            <a:r>
              <a:rPr lang="pt-BR" dirty="0">
                <a:solidFill>
                  <a:prstClr val="black"/>
                </a:solidFill>
              </a:rPr>
              <a:t>da publicação da distribuição dos </a:t>
            </a:r>
            <a:r>
              <a:rPr lang="pt-BR" dirty="0" smtClean="0">
                <a:solidFill>
                  <a:prstClr val="black"/>
                </a:solidFill>
              </a:rPr>
              <a:t>autos – Resolução 772/2017 TJSP)</a:t>
            </a:r>
          </a:p>
        </p:txBody>
      </p:sp>
    </p:spTree>
    <p:extLst>
      <p:ext uri="{BB962C8B-B14F-4D97-AF65-F5344CB8AC3E}">
        <p14:creationId xmlns:p14="http://schemas.microsoft.com/office/powerpoint/2010/main" val="1015338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6463308"/>
          </a:xfrm>
          <a:prstGeom prst="rect">
            <a:avLst/>
          </a:prstGeom>
          <a:noFill/>
        </p:spPr>
        <p:txBody>
          <a:bodyPr wrap="square" rtlCol="0">
            <a:spAutoFit/>
          </a:bodyPr>
          <a:lstStyle/>
          <a:p>
            <a:r>
              <a:rPr lang="pt-BR" sz="1600" b="1" i="1" dirty="0" smtClean="0">
                <a:solidFill>
                  <a:prstClr val="black"/>
                </a:solidFill>
                <a:effectLst>
                  <a:outerShdw blurRad="38100" dist="38100" dir="2700000" algn="tl">
                    <a:srgbClr val="000000">
                      <a:alpha val="43137"/>
                    </a:srgbClr>
                  </a:outerShdw>
                </a:effectLst>
              </a:rPr>
              <a:t> </a:t>
            </a:r>
            <a:r>
              <a:rPr lang="pt-BR" b="1" u="sng" dirty="0" smtClean="0">
                <a:solidFill>
                  <a:prstClr val="black"/>
                </a:solidFill>
                <a:effectLst>
                  <a:outerShdw blurRad="38100" dist="38100" dir="2700000" algn="tl">
                    <a:srgbClr val="000000">
                      <a:alpha val="43137"/>
                    </a:srgbClr>
                  </a:outerShdw>
                </a:effectLst>
              </a:rPr>
              <a:t>REDAÇÃO DO WRIT</a:t>
            </a:r>
            <a:r>
              <a:rPr lang="pt-BR" b="1" dirty="0" smtClean="0">
                <a:solidFill>
                  <a:prstClr val="black"/>
                </a:solidFill>
                <a:effectLst>
                  <a:outerShdw blurRad="38100" dist="38100" dir="2700000" algn="tl">
                    <a:srgbClr val="000000">
                      <a:alpha val="43137"/>
                    </a:srgbClr>
                  </a:outerShdw>
                </a:effectLst>
              </a:rPr>
              <a:t>... (continuação...)</a:t>
            </a:r>
          </a:p>
          <a:p>
            <a:endParaRPr lang="pt-BR" b="1" u="sng" dirty="0">
              <a:solidFill>
                <a:prstClr val="black"/>
              </a:solidFill>
              <a:effectLst>
                <a:outerShdw blurRad="38100" dist="38100" dir="2700000" algn="tl">
                  <a:srgbClr val="000000">
                    <a:alpha val="43137"/>
                  </a:srgbClr>
                </a:outerShdw>
              </a:effectLst>
            </a:endParaRPr>
          </a:p>
          <a:p>
            <a:r>
              <a:rPr lang="pt-BR" b="1" dirty="0">
                <a:solidFill>
                  <a:prstClr val="black"/>
                </a:solidFill>
              </a:rPr>
              <a:t>IMPETRANTE:</a:t>
            </a:r>
          </a:p>
          <a:p>
            <a:r>
              <a:rPr lang="pt-BR" b="1" dirty="0">
                <a:solidFill>
                  <a:prstClr val="black"/>
                </a:solidFill>
              </a:rPr>
              <a:t>	- qualquer pessoa (não é atividade própria de advogado (art. 1º, §1º, do EAOAB)</a:t>
            </a:r>
          </a:p>
          <a:p>
            <a:endParaRPr lang="pt-BR" b="1" dirty="0">
              <a:solidFill>
                <a:prstClr val="black"/>
              </a:solidFill>
            </a:endParaRPr>
          </a:p>
          <a:p>
            <a:r>
              <a:rPr lang="pt-BR" b="1" dirty="0">
                <a:solidFill>
                  <a:prstClr val="black"/>
                </a:solidFill>
              </a:rPr>
              <a:t>	- Desnecessário procuração</a:t>
            </a:r>
          </a:p>
          <a:p>
            <a:endParaRPr lang="pt-BR" b="1" dirty="0">
              <a:solidFill>
                <a:prstClr val="black"/>
              </a:solidFill>
            </a:endParaRPr>
          </a:p>
          <a:p>
            <a:r>
              <a:rPr lang="pt-BR" b="1" dirty="0">
                <a:solidFill>
                  <a:prstClr val="black"/>
                </a:solidFill>
              </a:rPr>
              <a:t>	- analfabeto, desde que assinado a rogo (art. 654, §1º, alínea “c”, do CPP.</a:t>
            </a:r>
          </a:p>
          <a:p>
            <a:endParaRPr lang="pt-BR" b="1" dirty="0">
              <a:solidFill>
                <a:prstClr val="black"/>
              </a:solidFill>
            </a:endParaRPr>
          </a:p>
          <a:p>
            <a:r>
              <a:rPr lang="pt-BR" b="1" dirty="0">
                <a:solidFill>
                  <a:prstClr val="black"/>
                </a:solidFill>
              </a:rPr>
              <a:t>	- réu foragido</a:t>
            </a:r>
          </a:p>
          <a:p>
            <a:endParaRPr lang="pt-BR" b="1" dirty="0">
              <a:solidFill>
                <a:prstClr val="black"/>
              </a:solidFill>
            </a:endParaRPr>
          </a:p>
          <a:p>
            <a:r>
              <a:rPr lang="pt-BR" b="1" dirty="0">
                <a:solidFill>
                  <a:prstClr val="black"/>
                </a:solidFill>
              </a:rPr>
              <a:t>	- Estrangeiro, desde que em língua portuguesa</a:t>
            </a:r>
          </a:p>
          <a:p>
            <a:endParaRPr lang="pt-BR" b="1" dirty="0">
              <a:solidFill>
                <a:prstClr val="black"/>
              </a:solidFill>
            </a:endParaRPr>
          </a:p>
          <a:p>
            <a:r>
              <a:rPr lang="pt-BR" b="1" dirty="0">
                <a:solidFill>
                  <a:prstClr val="black"/>
                </a:solidFill>
              </a:rPr>
              <a:t>	- habeas corpus apócrifo, não se admite.</a:t>
            </a:r>
          </a:p>
          <a:p>
            <a:endParaRPr lang="pt-BR" b="1" dirty="0">
              <a:solidFill>
                <a:prstClr val="black"/>
              </a:solidFill>
            </a:endParaRPr>
          </a:p>
          <a:p>
            <a:r>
              <a:rPr lang="pt-BR" b="1" dirty="0">
                <a:solidFill>
                  <a:prstClr val="black"/>
                </a:solidFill>
              </a:rPr>
              <a:t>	- adolescente pode impetrar HC (art. 124, II, ECA)</a:t>
            </a:r>
          </a:p>
          <a:p>
            <a:endParaRPr lang="pt-BR" b="1" dirty="0">
              <a:solidFill>
                <a:prstClr val="black"/>
              </a:solidFill>
            </a:endParaRPr>
          </a:p>
          <a:p>
            <a:r>
              <a:rPr lang="pt-BR" b="1" dirty="0">
                <a:solidFill>
                  <a:prstClr val="black"/>
                </a:solidFill>
              </a:rPr>
              <a:t>	- não se admite habeas corpus se houver expressa discordância do paciente (HC 69.889-1 STF, Min. </a:t>
            </a:r>
            <a:r>
              <a:rPr lang="pt-BR" b="1" dirty="0" smtClean="0">
                <a:solidFill>
                  <a:prstClr val="black"/>
                </a:solidFill>
              </a:rPr>
              <a:t>	Celso </a:t>
            </a:r>
            <a:r>
              <a:rPr lang="pt-BR" b="1" dirty="0">
                <a:solidFill>
                  <a:prstClr val="black"/>
                </a:solidFill>
              </a:rPr>
              <a:t>de Mello) </a:t>
            </a:r>
          </a:p>
          <a:p>
            <a:endParaRPr lang="pt-BR" b="1" dirty="0">
              <a:solidFill>
                <a:prstClr val="black"/>
              </a:solidFill>
            </a:endParaRPr>
          </a:p>
          <a:p>
            <a:r>
              <a:rPr lang="pt-BR" b="1" dirty="0">
                <a:solidFill>
                  <a:prstClr val="black"/>
                </a:solidFill>
              </a:rPr>
              <a:t>	- Pessoa jurídica pode ser impetrante, desde que pessoa física seja o paciente (STJ HC 9080/PR – Felix </a:t>
            </a:r>
            <a:r>
              <a:rPr lang="pt-BR" b="1" dirty="0" smtClean="0">
                <a:solidFill>
                  <a:prstClr val="black"/>
                </a:solidFill>
              </a:rPr>
              <a:t>	Fischer</a:t>
            </a:r>
            <a:r>
              <a:rPr lang="pt-BR" b="1" dirty="0">
                <a:solidFill>
                  <a:prstClr val="black"/>
                </a:solidFill>
              </a:rPr>
              <a:t>)</a:t>
            </a:r>
          </a:p>
          <a:p>
            <a:r>
              <a:rPr lang="pt-BR" b="1" u="sng" dirty="0" smtClean="0">
                <a:solidFill>
                  <a:prstClr val="black"/>
                </a:solidFill>
                <a:effectLst>
                  <a:outerShdw blurRad="38100" dist="38100" dir="2700000" algn="tl">
                    <a:srgbClr val="000000">
                      <a:alpha val="43137"/>
                    </a:srgbClr>
                  </a:outerShdw>
                </a:effectLst>
              </a:rPr>
              <a:t> </a:t>
            </a:r>
            <a:endParaRPr lang="pt-BR" b="1" u="sng"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20078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5355312"/>
          </a:xfrm>
          <a:prstGeom prst="rect">
            <a:avLst/>
          </a:prstGeom>
          <a:noFill/>
        </p:spPr>
        <p:txBody>
          <a:bodyPr wrap="square" rtlCol="0">
            <a:spAutoFit/>
          </a:bodyPr>
          <a:lstStyle/>
          <a:p>
            <a:r>
              <a:rPr lang="pt-BR" sz="1600" b="1" i="1" dirty="0" smtClean="0">
                <a:solidFill>
                  <a:prstClr val="black"/>
                </a:solidFill>
                <a:effectLst>
                  <a:outerShdw blurRad="38100" dist="38100" dir="2700000" algn="tl">
                    <a:srgbClr val="000000">
                      <a:alpha val="43137"/>
                    </a:srgbClr>
                  </a:outerShdw>
                </a:effectLst>
              </a:rPr>
              <a:t> </a:t>
            </a:r>
            <a:r>
              <a:rPr lang="pt-BR" b="1" u="sng" dirty="0" smtClean="0">
                <a:solidFill>
                  <a:prstClr val="black"/>
                </a:solidFill>
                <a:effectLst>
                  <a:outerShdw blurRad="38100" dist="38100" dir="2700000" algn="tl">
                    <a:srgbClr val="000000">
                      <a:alpha val="43137"/>
                    </a:srgbClr>
                  </a:outerShdw>
                </a:effectLst>
              </a:rPr>
              <a:t>REDAÇÃO DO WRIT</a:t>
            </a:r>
            <a:r>
              <a:rPr lang="pt-BR" b="1" dirty="0" smtClean="0">
                <a:solidFill>
                  <a:prstClr val="black"/>
                </a:solidFill>
                <a:effectLst>
                  <a:outerShdw blurRad="38100" dist="38100" dir="2700000" algn="tl">
                    <a:srgbClr val="000000">
                      <a:alpha val="43137"/>
                    </a:srgbClr>
                  </a:outerShdw>
                </a:effectLst>
              </a:rPr>
              <a:t>... (continuação...)</a:t>
            </a:r>
          </a:p>
          <a:p>
            <a:endParaRPr lang="pt-BR" b="1" u="sng" dirty="0">
              <a:solidFill>
                <a:prstClr val="black"/>
              </a:solidFill>
              <a:effectLst>
                <a:outerShdw blurRad="38100" dist="38100" dir="2700000" algn="tl">
                  <a:srgbClr val="000000">
                    <a:alpha val="43137"/>
                  </a:srgbClr>
                </a:outerShdw>
              </a:effectLst>
            </a:endParaRPr>
          </a:p>
          <a:p>
            <a:r>
              <a:rPr lang="pt-BR" b="1" dirty="0" smtClean="0">
                <a:solidFill>
                  <a:prstClr val="black"/>
                </a:solidFill>
              </a:rPr>
              <a:t>PACIENTE:</a:t>
            </a:r>
            <a:endParaRPr lang="pt-BR" b="1" dirty="0">
              <a:solidFill>
                <a:prstClr val="black"/>
              </a:solidFill>
            </a:endParaRPr>
          </a:p>
          <a:p>
            <a:r>
              <a:rPr lang="pt-BR" b="1" dirty="0">
                <a:solidFill>
                  <a:prstClr val="black"/>
                </a:solidFill>
              </a:rPr>
              <a:t>	- </a:t>
            </a:r>
            <a:r>
              <a:rPr lang="pt-BR" b="1" dirty="0" smtClean="0">
                <a:solidFill>
                  <a:prstClr val="black"/>
                </a:solidFill>
              </a:rPr>
              <a:t>pessoa jurídica não pode ser paciente pois não tem liberdade corporal (</a:t>
            </a:r>
            <a:r>
              <a:rPr lang="pt-BR" b="1" dirty="0">
                <a:solidFill>
                  <a:prstClr val="black"/>
                </a:solidFill>
              </a:rPr>
              <a:t>STJ HC 9080/PR – Felix 	</a:t>
            </a:r>
            <a:r>
              <a:rPr lang="pt-BR" b="1" dirty="0" smtClean="0">
                <a:solidFill>
                  <a:prstClr val="black"/>
                </a:solidFill>
              </a:rPr>
              <a:t>		Fischer</a:t>
            </a:r>
            <a:r>
              <a:rPr lang="pt-BR" b="1" dirty="0">
                <a:solidFill>
                  <a:prstClr val="black"/>
                </a:solidFill>
              </a:rPr>
              <a:t>)</a:t>
            </a:r>
          </a:p>
          <a:p>
            <a:endParaRPr lang="pt-BR" b="1" dirty="0">
              <a:solidFill>
                <a:prstClr val="black"/>
              </a:solidFill>
            </a:endParaRPr>
          </a:p>
          <a:p>
            <a:r>
              <a:rPr lang="pt-BR" b="1" dirty="0">
                <a:solidFill>
                  <a:prstClr val="black"/>
                </a:solidFill>
              </a:rPr>
              <a:t>	- </a:t>
            </a:r>
            <a:r>
              <a:rPr lang="pt-BR" b="1" dirty="0" smtClean="0">
                <a:solidFill>
                  <a:prstClr val="black"/>
                </a:solidFill>
              </a:rPr>
              <a:t>em favor de animais não cabe habeas corpus (STJ HC 96344/SP – Min. Castro Meira) </a:t>
            </a:r>
            <a:endParaRPr lang="pt-BR" b="1" dirty="0">
              <a:solidFill>
                <a:prstClr val="black"/>
              </a:solidFill>
            </a:endParaRPr>
          </a:p>
          <a:p>
            <a:endParaRPr lang="pt-BR" b="1" dirty="0">
              <a:solidFill>
                <a:prstClr val="black"/>
              </a:solidFill>
            </a:endParaRPr>
          </a:p>
          <a:p>
            <a:r>
              <a:rPr lang="pt-BR" b="1" dirty="0">
                <a:solidFill>
                  <a:prstClr val="black"/>
                </a:solidFill>
              </a:rPr>
              <a:t>	</a:t>
            </a:r>
            <a:r>
              <a:rPr lang="pt-BR" b="1" dirty="0">
                <a:solidFill>
                  <a:srgbClr val="FF0000"/>
                </a:solidFill>
              </a:rPr>
              <a:t>- </a:t>
            </a:r>
            <a:r>
              <a:rPr lang="pt-BR" b="1" dirty="0" smtClean="0">
                <a:solidFill>
                  <a:srgbClr val="FF0000"/>
                </a:solidFill>
              </a:rPr>
              <a:t>pacientes em número indeterminado (HC Coletivo)</a:t>
            </a:r>
          </a:p>
          <a:p>
            <a:r>
              <a:rPr lang="pt-BR" b="1" dirty="0">
                <a:solidFill>
                  <a:prstClr val="black"/>
                </a:solidFill>
              </a:rPr>
              <a:t>	</a:t>
            </a:r>
            <a:r>
              <a:rPr lang="pt-BR" b="1" dirty="0" smtClean="0">
                <a:solidFill>
                  <a:prstClr val="black"/>
                </a:solidFill>
              </a:rPr>
              <a:t>	O STF, no HC 143641 (Rel. </a:t>
            </a:r>
            <a:r>
              <a:rPr lang="pt-BR" b="1" dirty="0" err="1" smtClean="0">
                <a:solidFill>
                  <a:prstClr val="black"/>
                </a:solidFill>
              </a:rPr>
              <a:t>Lewandowski</a:t>
            </a:r>
            <a:r>
              <a:rPr lang="pt-BR" b="1" dirty="0" smtClean="0">
                <a:solidFill>
                  <a:prstClr val="black"/>
                </a:solidFill>
              </a:rPr>
              <a:t>), em decisão paradigmática, concedeu habeas corpus 			coletivo para determinar a substituição da prisão preventiva por prisão domiciliar para as 				mulheres presas, em todo o território nacional, que sejam gestantes ou mães de crianças de até 			12 anos ou de pessoas com deficiência, como prevê o art. 318, IV e V, do CPP; </a:t>
            </a:r>
            <a:endParaRPr lang="pt-BR" b="1" dirty="0">
              <a:solidFill>
                <a:prstClr val="black"/>
              </a:solidFill>
            </a:endParaRPr>
          </a:p>
          <a:p>
            <a:endParaRPr lang="pt-BR" b="1" dirty="0" smtClean="0">
              <a:solidFill>
                <a:prstClr val="black"/>
              </a:solidFill>
            </a:endParaRPr>
          </a:p>
          <a:p>
            <a:endParaRPr lang="pt-BR" b="1" dirty="0" smtClean="0">
              <a:solidFill>
                <a:prstClr val="black"/>
              </a:solidFill>
            </a:endParaRPr>
          </a:p>
          <a:p>
            <a:r>
              <a:rPr lang="pt-BR" b="1" dirty="0" smtClean="0">
                <a:solidFill>
                  <a:prstClr val="black"/>
                </a:solidFill>
              </a:rPr>
              <a:t>IMPETRADO OU AUTORIDADE COATORA:</a:t>
            </a:r>
            <a:endParaRPr lang="pt-BR" b="1" dirty="0">
              <a:solidFill>
                <a:prstClr val="black"/>
              </a:solidFill>
            </a:endParaRPr>
          </a:p>
          <a:p>
            <a:r>
              <a:rPr lang="pt-BR" b="1" dirty="0" smtClean="0">
                <a:solidFill>
                  <a:prstClr val="black"/>
                </a:solidFill>
              </a:rPr>
              <a:t>	- autoridade pública (delegado de polícia, Juiz ou Promotor)</a:t>
            </a:r>
          </a:p>
          <a:p>
            <a:r>
              <a:rPr lang="pt-BR" b="1" dirty="0">
                <a:solidFill>
                  <a:prstClr val="black"/>
                </a:solidFill>
              </a:rPr>
              <a:t>	</a:t>
            </a:r>
            <a:r>
              <a:rPr lang="pt-BR" b="1" dirty="0" smtClean="0">
                <a:solidFill>
                  <a:prstClr val="black"/>
                </a:solidFill>
              </a:rPr>
              <a:t>- ato particular (</a:t>
            </a:r>
            <a:r>
              <a:rPr lang="pt-BR" b="1" dirty="0" err="1" smtClean="0">
                <a:solidFill>
                  <a:prstClr val="black"/>
                </a:solidFill>
              </a:rPr>
              <a:t>ex</a:t>
            </a:r>
            <a:r>
              <a:rPr lang="pt-BR" b="1" dirty="0" smtClean="0">
                <a:solidFill>
                  <a:prstClr val="black"/>
                </a:solidFill>
              </a:rPr>
              <a:t>: pessoa internada em hospital contra a sua vontade)</a:t>
            </a:r>
            <a:endParaRPr lang="pt-BR" b="1" dirty="0">
              <a:solidFill>
                <a:prstClr val="black"/>
              </a:solidFill>
            </a:endParaRPr>
          </a:p>
          <a:p>
            <a:endParaRPr lang="pt-BR" b="1" dirty="0">
              <a:solidFill>
                <a:prstClr val="black"/>
              </a:solidFill>
            </a:endParaRPr>
          </a:p>
        </p:txBody>
      </p:sp>
    </p:spTree>
    <p:extLst>
      <p:ext uri="{BB962C8B-B14F-4D97-AF65-F5344CB8AC3E}">
        <p14:creationId xmlns:p14="http://schemas.microsoft.com/office/powerpoint/2010/main" val="13903140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7078861"/>
          </a:xfrm>
          <a:prstGeom prst="rect">
            <a:avLst/>
          </a:prstGeom>
          <a:noFill/>
        </p:spPr>
        <p:txBody>
          <a:bodyPr wrap="square" rtlCol="0">
            <a:spAutoFit/>
          </a:bodyPr>
          <a:lstStyle/>
          <a:p>
            <a:r>
              <a:rPr lang="pt-BR" sz="2800" b="1" u="sng" dirty="0" smtClean="0">
                <a:solidFill>
                  <a:prstClr val="black"/>
                </a:solidFill>
                <a:effectLst>
                  <a:outerShdw blurRad="38100" dist="38100" dir="2700000" algn="tl">
                    <a:srgbClr val="000000">
                      <a:alpha val="43137"/>
                    </a:srgbClr>
                  </a:outerShdw>
                </a:effectLst>
              </a:rPr>
              <a:t>MODELO DE HC:</a:t>
            </a:r>
            <a:endParaRPr lang="pt-BR" sz="2800" b="1" dirty="0" smtClean="0">
              <a:solidFill>
                <a:prstClr val="black"/>
              </a:solidFill>
              <a:effectLst>
                <a:outerShdw blurRad="38100" dist="38100" dir="2700000" algn="tl">
                  <a:srgbClr val="000000">
                    <a:alpha val="43137"/>
                  </a:srgbClr>
                </a:outerShdw>
              </a:effectLst>
            </a:endParaRPr>
          </a:p>
          <a:p>
            <a:endParaRPr lang="pt-BR" b="1" u="sng" dirty="0" smtClean="0">
              <a:solidFill>
                <a:prstClr val="black"/>
              </a:solidFill>
              <a:effectLst>
                <a:outerShdw blurRad="38100" dist="38100" dir="2700000" algn="tl">
                  <a:srgbClr val="000000">
                    <a:alpha val="43137"/>
                  </a:srgbClr>
                </a:outerShdw>
              </a:effectLst>
            </a:endParaRPr>
          </a:p>
          <a:p>
            <a:r>
              <a:rPr lang="pt-BR" sz="1600" b="1" dirty="0"/>
              <a:t>AO EXCELENTÍSSIMO SENHOR DOUTOR DESEMBARGADOR PRESIDENTE DO EGRÉGIO TRIBUNAL DE JUSTIÇA DO ESTADO DE SÃO PAULO.</a:t>
            </a:r>
            <a:r>
              <a:rPr lang="pt-BR" sz="1600" dirty="0"/>
              <a:t> </a:t>
            </a:r>
          </a:p>
          <a:p>
            <a:endParaRPr lang="pt-BR" b="1" u="sng" dirty="0" smtClean="0">
              <a:solidFill>
                <a:prstClr val="black"/>
              </a:solidFill>
              <a:effectLst>
                <a:outerShdw blurRad="38100" dist="38100" dir="2700000" algn="tl">
                  <a:srgbClr val="000000">
                    <a:alpha val="43137"/>
                  </a:srgbClr>
                </a:outerShdw>
              </a:effectLst>
            </a:endParaRPr>
          </a:p>
          <a:p>
            <a:pPr algn="just"/>
            <a:r>
              <a:rPr lang="pt-BR" sz="1400" b="1" dirty="0" smtClean="0">
                <a:solidFill>
                  <a:prstClr val="black"/>
                </a:solidFill>
              </a:rPr>
              <a:t>O Advogado </a:t>
            </a:r>
            <a:r>
              <a:rPr lang="pt-BR" sz="1400" b="1" dirty="0">
                <a:solidFill>
                  <a:prstClr val="black"/>
                </a:solidFill>
              </a:rPr>
              <a:t>MARCEL RIBAS DE OLIVEIRA, </a:t>
            </a:r>
            <a:r>
              <a:rPr lang="pt-BR" sz="1400" b="1" dirty="0" smtClean="0">
                <a:solidFill>
                  <a:prstClr val="black"/>
                </a:solidFill>
              </a:rPr>
              <a:t>inscrito </a:t>
            </a:r>
            <a:r>
              <a:rPr lang="pt-BR" sz="1400" b="1" dirty="0">
                <a:solidFill>
                  <a:prstClr val="black"/>
                </a:solidFill>
              </a:rPr>
              <a:t>na Ordem dos Advogados do Brasil, Seccional de São Paulo, </a:t>
            </a:r>
            <a:r>
              <a:rPr lang="pt-BR" sz="1400" b="1" dirty="0" smtClean="0">
                <a:solidFill>
                  <a:prstClr val="black"/>
                </a:solidFill>
              </a:rPr>
              <a:t>sob o n.º 314.662</a:t>
            </a:r>
            <a:r>
              <a:rPr lang="pt-BR" sz="1400" b="1" dirty="0">
                <a:solidFill>
                  <a:prstClr val="black"/>
                </a:solidFill>
              </a:rPr>
              <a:t>, com escritório profissional situado na Avenida Pedro Celestino Leite Penteado, nº 188, 1° Andar, Sala 07, </a:t>
            </a:r>
            <a:r>
              <a:rPr lang="pt-BR" sz="1400" b="1" dirty="0" err="1">
                <a:solidFill>
                  <a:prstClr val="black"/>
                </a:solidFill>
              </a:rPr>
              <a:t>Jordanésia</a:t>
            </a:r>
            <a:r>
              <a:rPr lang="pt-BR" sz="1400" b="1" dirty="0">
                <a:solidFill>
                  <a:prstClr val="black"/>
                </a:solidFill>
              </a:rPr>
              <a:t>, Cajamar, SP, 07786-480, vêm à presença de Vossa Excelência, impetrar  </a:t>
            </a:r>
          </a:p>
          <a:p>
            <a:endParaRPr lang="pt-BR" sz="1400" b="1" u="sng" dirty="0">
              <a:solidFill>
                <a:prstClr val="black"/>
              </a:solidFill>
              <a:effectLst>
                <a:outerShdw blurRad="38100" dist="38100" dir="2700000" algn="tl">
                  <a:srgbClr val="000000">
                    <a:alpha val="43137"/>
                  </a:srgbClr>
                </a:outerShdw>
              </a:effectLst>
            </a:endParaRPr>
          </a:p>
          <a:p>
            <a:pPr algn="ctr"/>
            <a:r>
              <a:rPr lang="pt-BR" sz="1400" b="1" u="sng" dirty="0">
                <a:solidFill>
                  <a:prstClr val="black"/>
                </a:solidFill>
                <a:effectLst>
                  <a:outerShdw blurRad="38100" dist="38100" dir="2700000" algn="tl">
                    <a:srgbClr val="000000">
                      <a:alpha val="43137"/>
                    </a:srgbClr>
                  </a:outerShdw>
                </a:effectLst>
              </a:rPr>
              <a:t>ORDEM DE HABEAS CORPUS</a:t>
            </a:r>
          </a:p>
          <a:p>
            <a:pPr algn="ctr"/>
            <a:r>
              <a:rPr lang="pt-BR" sz="1400" b="1" u="sng" dirty="0">
                <a:solidFill>
                  <a:prstClr val="black"/>
                </a:solidFill>
                <a:effectLst>
                  <a:outerShdw blurRad="38100" dist="38100" dir="2700000" algn="tl">
                    <a:srgbClr val="000000">
                      <a:alpha val="43137"/>
                    </a:srgbClr>
                  </a:outerShdw>
                </a:effectLst>
              </a:rPr>
              <a:t>COM PEDIDO DE LIMINAR</a:t>
            </a:r>
          </a:p>
          <a:p>
            <a:endParaRPr lang="pt-BR" sz="1400" b="1" u="sng" dirty="0">
              <a:solidFill>
                <a:prstClr val="black"/>
              </a:solidFill>
              <a:effectLst>
                <a:outerShdw blurRad="38100" dist="38100" dir="2700000" algn="tl">
                  <a:srgbClr val="000000">
                    <a:alpha val="43137"/>
                  </a:srgbClr>
                </a:outerShdw>
              </a:effectLst>
            </a:endParaRPr>
          </a:p>
          <a:p>
            <a:pPr algn="just"/>
            <a:r>
              <a:rPr lang="pt-BR" sz="1400" b="1" dirty="0">
                <a:solidFill>
                  <a:prstClr val="black"/>
                </a:solidFill>
              </a:rPr>
              <a:t>em favor do paciente Senhor </a:t>
            </a:r>
            <a:r>
              <a:rPr lang="pt-BR" sz="1400" b="1" dirty="0" smtClean="0">
                <a:solidFill>
                  <a:prstClr val="black"/>
                </a:solidFill>
              </a:rPr>
              <a:t>FULANO DE TAL </a:t>
            </a:r>
            <a:r>
              <a:rPr lang="pt-BR" sz="1400" b="1" dirty="0">
                <a:solidFill>
                  <a:prstClr val="black"/>
                </a:solidFill>
              </a:rPr>
              <a:t>, brasileiro, solteiro, ajudante geral,  portador do RG nº </a:t>
            </a:r>
            <a:r>
              <a:rPr lang="pt-BR" sz="1400" b="1" dirty="0" smtClean="0">
                <a:solidFill>
                  <a:prstClr val="black"/>
                </a:solidFill>
              </a:rPr>
              <a:t>00.000.000-0 </a:t>
            </a:r>
            <a:r>
              <a:rPr lang="pt-BR" sz="1400" b="1" dirty="0">
                <a:solidFill>
                  <a:prstClr val="black"/>
                </a:solidFill>
              </a:rPr>
              <a:t>SSP/SP inscrito no CPF/MF sob o nº </a:t>
            </a:r>
            <a:r>
              <a:rPr lang="pt-BR" sz="1400" b="1" dirty="0" smtClean="0">
                <a:solidFill>
                  <a:prstClr val="black"/>
                </a:solidFill>
              </a:rPr>
              <a:t>000.000.000-00, </a:t>
            </a:r>
            <a:r>
              <a:rPr lang="pt-BR" sz="1400" b="1" dirty="0">
                <a:solidFill>
                  <a:prstClr val="black"/>
                </a:solidFill>
              </a:rPr>
              <a:t>residente e domiciliado na Rua </a:t>
            </a:r>
            <a:r>
              <a:rPr lang="pt-BR" sz="1400" b="1" dirty="0" smtClean="0">
                <a:solidFill>
                  <a:prstClr val="black"/>
                </a:solidFill>
              </a:rPr>
              <a:t>------, </a:t>
            </a:r>
            <a:r>
              <a:rPr lang="pt-BR" sz="1400" b="1" dirty="0">
                <a:solidFill>
                  <a:prstClr val="black"/>
                </a:solidFill>
              </a:rPr>
              <a:t>nº </a:t>
            </a:r>
            <a:r>
              <a:rPr lang="pt-BR" sz="1400" b="1" dirty="0" smtClean="0">
                <a:solidFill>
                  <a:prstClr val="black"/>
                </a:solidFill>
              </a:rPr>
              <a:t>000, </a:t>
            </a:r>
            <a:r>
              <a:rPr lang="pt-BR" sz="1400" b="1" dirty="0" err="1">
                <a:solidFill>
                  <a:prstClr val="black"/>
                </a:solidFill>
              </a:rPr>
              <a:t>Jordanésia</a:t>
            </a:r>
            <a:r>
              <a:rPr lang="pt-BR" sz="1400" b="1" dirty="0">
                <a:solidFill>
                  <a:prstClr val="black"/>
                </a:solidFill>
              </a:rPr>
              <a:t>, Cajamar, SP, </a:t>
            </a:r>
            <a:r>
              <a:rPr lang="pt-BR" sz="1400" b="1" dirty="0" smtClean="0">
                <a:solidFill>
                  <a:prstClr val="black"/>
                </a:solidFill>
              </a:rPr>
              <a:t>00000-000, </a:t>
            </a:r>
            <a:r>
              <a:rPr lang="pt-BR" sz="1400" b="1" dirty="0">
                <a:solidFill>
                  <a:prstClr val="black"/>
                </a:solidFill>
              </a:rPr>
              <a:t>por constrangimento ilegal, praticado pelo Meritíssimo Juiz de Direito da 1ª Vara Judicial do Foro da Comarca de Cajamar/SP, nos Autos do processo crime nº </a:t>
            </a:r>
            <a:r>
              <a:rPr lang="pt-BR" sz="1400" b="1" dirty="0" smtClean="0">
                <a:solidFill>
                  <a:prstClr val="black"/>
                </a:solidFill>
              </a:rPr>
              <a:t>000000-00.2000.8.0108</a:t>
            </a:r>
            <a:r>
              <a:rPr lang="pt-BR" sz="1400" b="1" dirty="0">
                <a:solidFill>
                  <a:prstClr val="black"/>
                </a:solidFill>
              </a:rPr>
              <a:t>. </a:t>
            </a:r>
          </a:p>
          <a:p>
            <a:pPr algn="just"/>
            <a:endParaRPr lang="pt-BR" sz="1400" b="1" u="sng" dirty="0">
              <a:solidFill>
                <a:prstClr val="black"/>
              </a:solidFill>
              <a:effectLst>
                <a:outerShdw blurRad="38100" dist="38100" dir="2700000" algn="tl">
                  <a:srgbClr val="000000">
                    <a:alpha val="43137"/>
                  </a:srgbClr>
                </a:outerShdw>
              </a:effectLst>
            </a:endParaRPr>
          </a:p>
          <a:p>
            <a:pPr algn="just"/>
            <a:r>
              <a:rPr lang="pt-BR" sz="1400" b="1" dirty="0">
                <a:solidFill>
                  <a:prstClr val="black"/>
                </a:solidFill>
              </a:rPr>
              <a:t>Os impetrantes arrimam a presente ordem de habeas corpus nos artigos 647 e 648, inciso II, do Código de Processo Penal e artigo 5º, inciso LXVIII, da Constituição Federal, artigo 5.º, 1 e 2, da Convenção Americana Sobre Direitos Humanos - Pacto de San José da Costa Rica, endossado pelo Governo Brasileiro por meio do Decreto n.º 678/92, e pelas razões de fato e de direito que passam a expor.</a:t>
            </a:r>
          </a:p>
          <a:p>
            <a:endParaRPr lang="pt-BR" sz="1400" b="1" dirty="0">
              <a:solidFill>
                <a:prstClr val="black"/>
              </a:solidFill>
            </a:endParaRPr>
          </a:p>
          <a:p>
            <a:r>
              <a:rPr lang="pt-BR" sz="1400" b="1" dirty="0">
                <a:solidFill>
                  <a:prstClr val="black"/>
                </a:solidFill>
              </a:rPr>
              <a:t>Termos em que,</a:t>
            </a:r>
          </a:p>
          <a:p>
            <a:r>
              <a:rPr lang="pt-BR" sz="1400" b="1" dirty="0">
                <a:solidFill>
                  <a:prstClr val="black"/>
                </a:solidFill>
              </a:rPr>
              <a:t>pede e espera deferimento;</a:t>
            </a:r>
          </a:p>
          <a:p>
            <a:r>
              <a:rPr lang="pt-BR" sz="1400" b="1" dirty="0">
                <a:solidFill>
                  <a:prstClr val="black"/>
                </a:solidFill>
              </a:rPr>
              <a:t>Cajamar, 09 de dezembro de 2.016</a:t>
            </a:r>
          </a:p>
          <a:p>
            <a:endParaRPr lang="pt-BR" sz="1400" b="1" dirty="0">
              <a:solidFill>
                <a:prstClr val="black"/>
              </a:solidFill>
            </a:endParaRPr>
          </a:p>
          <a:p>
            <a:endParaRPr lang="pt-BR" sz="1400" b="1" dirty="0">
              <a:solidFill>
                <a:prstClr val="black"/>
              </a:solidFill>
            </a:endParaRPr>
          </a:p>
          <a:p>
            <a:r>
              <a:rPr lang="pt-BR" sz="1400" b="1" dirty="0">
                <a:solidFill>
                  <a:prstClr val="black"/>
                </a:solidFill>
              </a:rPr>
              <a:t>MARCEL RIBAS DE OLIVEIRA</a:t>
            </a:r>
          </a:p>
          <a:p>
            <a:r>
              <a:rPr lang="pt-BR" sz="1400" b="1" dirty="0">
                <a:solidFill>
                  <a:prstClr val="black"/>
                </a:solidFill>
              </a:rPr>
              <a:t>     </a:t>
            </a:r>
            <a:r>
              <a:rPr lang="pt-BR" sz="1400" b="1" dirty="0" smtClean="0">
                <a:solidFill>
                  <a:prstClr val="black"/>
                </a:solidFill>
              </a:rPr>
              <a:t>OAB/SP </a:t>
            </a:r>
            <a:r>
              <a:rPr lang="pt-BR" sz="1400" b="1" dirty="0">
                <a:solidFill>
                  <a:prstClr val="black"/>
                </a:solidFill>
              </a:rPr>
              <a:t>Nº 314.662</a:t>
            </a:r>
          </a:p>
          <a:p>
            <a:endParaRPr lang="pt-BR" b="1" u="sng" dirty="0">
              <a:solidFill>
                <a:prstClr val="black"/>
              </a:solidFill>
              <a:effectLst>
                <a:outerShdw blurRad="38100" dist="38100" dir="2700000" algn="tl">
                  <a:srgbClr val="000000">
                    <a:alpha val="43137"/>
                  </a:srgbClr>
                </a:outerShdw>
              </a:effectLst>
            </a:endParaRPr>
          </a:p>
          <a:p>
            <a:endParaRPr lang="pt-BR" b="1" dirty="0">
              <a:solidFill>
                <a:prstClr val="black"/>
              </a:solidFill>
            </a:endParaRPr>
          </a:p>
        </p:txBody>
      </p:sp>
    </p:spTree>
    <p:extLst>
      <p:ext uri="{BB962C8B-B14F-4D97-AF65-F5344CB8AC3E}">
        <p14:creationId xmlns:p14="http://schemas.microsoft.com/office/powerpoint/2010/main" val="2205009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6617196"/>
          </a:xfrm>
          <a:prstGeom prst="rect">
            <a:avLst/>
          </a:prstGeom>
          <a:noFill/>
        </p:spPr>
        <p:txBody>
          <a:bodyPr wrap="square" rtlCol="0">
            <a:spAutoFit/>
          </a:bodyPr>
          <a:lstStyle/>
          <a:p>
            <a:r>
              <a:rPr lang="pt-BR" b="1" u="sng" dirty="0" smtClean="0">
                <a:solidFill>
                  <a:prstClr val="black"/>
                </a:solidFill>
                <a:effectLst>
                  <a:outerShdw blurRad="38100" dist="38100" dir="2700000" algn="tl">
                    <a:srgbClr val="000000">
                      <a:alpha val="43137"/>
                    </a:srgbClr>
                  </a:outerShdw>
                </a:effectLst>
              </a:rPr>
              <a:t>MODELO DE HC</a:t>
            </a:r>
            <a:r>
              <a:rPr lang="pt-BR" b="1" dirty="0" smtClean="0">
                <a:solidFill>
                  <a:prstClr val="black"/>
                </a:solidFill>
                <a:effectLst>
                  <a:outerShdw blurRad="38100" dist="38100" dir="2700000" algn="tl">
                    <a:srgbClr val="000000">
                      <a:alpha val="43137"/>
                    </a:srgbClr>
                  </a:outerShdw>
                </a:effectLst>
              </a:rPr>
              <a:t>... (continuação...)</a:t>
            </a:r>
          </a:p>
          <a:p>
            <a:pPr>
              <a:lnSpc>
                <a:spcPct val="150000"/>
              </a:lnSpc>
              <a:spcAft>
                <a:spcPts val="600"/>
              </a:spcAft>
            </a:pPr>
            <a:endParaRPr lang="pt-BR" sz="1400" b="1" dirty="0" smtClean="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nSpc>
                <a:spcPct val="150000"/>
              </a:lnSpc>
              <a:spcAft>
                <a:spcPts val="600"/>
              </a:spcAft>
            </a:pPr>
            <a:r>
              <a:rPr lang="pt-BR" sz="1600" b="1"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EGRÉGIO </a:t>
            </a:r>
            <a:r>
              <a:rPr lang="pt-BR" sz="16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TRIBUNAL DE JUSTIÇA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600"/>
              </a:spcAft>
            </a:pPr>
            <a:r>
              <a:rPr lang="pt-BR" sz="16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DOUTA CÂMARA JULGADORA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600"/>
              </a:spcAft>
            </a:pPr>
            <a:r>
              <a:rPr lang="pt-BR" sz="16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EMINENTE DESEMBARGADOR RELATOR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600"/>
              </a:spcAft>
            </a:pPr>
            <a:r>
              <a:rPr lang="pt-BR" sz="16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PRECLARO PROCURADOR DE JUSTIÇA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fontAlgn="t">
              <a:spcBef>
                <a:spcPts val="750"/>
              </a:spcBef>
              <a:spcAft>
                <a:spcPts val="0"/>
              </a:spcAft>
            </a:pP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pt-BR" sz="1400" b="1"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EMENTA:</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marL="342900" marR="359410" lvl="0" indent="-342900" algn="just" fontAlgn="t">
              <a:spcBef>
                <a:spcPts val="750"/>
              </a:spcBef>
              <a:spcAft>
                <a:spcPts val="0"/>
              </a:spcAft>
              <a:buFont typeface="+mj-lt"/>
              <a:buAutoNum type="arabicPeriod"/>
            </a:pP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Paciente </a:t>
            </a:r>
            <a:r>
              <a:rPr lang="pt-BR" sz="1400" b="1" i="1"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FULANO DE TAL</a:t>
            </a:r>
            <a:r>
              <a:rPr lang="pt-BR" sz="14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primário – sem qualquer envolvimento com a polícia ou justiça  – profissão ajudante geral,  com residência fixa, na rua </a:t>
            </a:r>
            <a:r>
              <a:rPr lang="pt-BR" sz="14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nº </a:t>
            </a:r>
            <a:r>
              <a:rPr lang="pt-BR" sz="14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000, </a:t>
            </a:r>
            <a:r>
              <a:rPr lang="pt-BR" sz="14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Jordanésia</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Cajamar, SP (</a:t>
            </a:r>
            <a:r>
              <a:rPr lang="pt-BR" sz="14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doc. 03</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pt-B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359410" lvl="0" indent="-342900" algn="just" fontAlgn="t">
              <a:spcBef>
                <a:spcPts val="750"/>
              </a:spcBef>
              <a:spcAft>
                <a:spcPts val="0"/>
              </a:spcAft>
              <a:buFont typeface="+mj-lt"/>
              <a:buAutoNum type="arabicPeriod"/>
            </a:pP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Foi preso em flagrante delito, sob a acusação de tentativa de estupro e de roubo consumado de um aparelho de celular, sem estar, porém armado, como disse a vítima em seu depoimento.</a:t>
            </a:r>
            <a:endParaRPr lang="pt-B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359410" lvl="0" indent="-342900" algn="just" fontAlgn="t">
              <a:spcBef>
                <a:spcPts val="750"/>
              </a:spcBef>
              <a:spcAft>
                <a:spcPts val="0"/>
              </a:spcAft>
              <a:buFont typeface="+mj-lt"/>
              <a:buAutoNum type="arabicPeriod"/>
            </a:pP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Encontra-se em prisão comum, na Penitenciária I “José Parada Neto” de Guarulhos, cumprindo prisão preventiva, estando à disposição da autoridade policial e Judiciária, tendo sido convertido o flagrante em prisão preventiva.</a:t>
            </a:r>
            <a:endParaRPr lang="pt-B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359410" lvl="0" indent="-342900" algn="just" fontAlgn="t">
              <a:spcBef>
                <a:spcPts val="750"/>
              </a:spcBef>
              <a:spcAft>
                <a:spcPts val="0"/>
              </a:spcAft>
              <a:buFont typeface="+mj-lt"/>
              <a:buAutoNum type="arabicPeriod"/>
            </a:pP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Há fortes indícios de que o indiciado tem problemas psiquiátricos, posto que sua genitora, através do Processo nº </a:t>
            </a:r>
            <a:r>
              <a:rPr lang="pt-BR" sz="14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000000-00.2015.8.26.0108</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que tramitou perante a 2ª Vara Judicial da Comarca de Cajamar, requereu a sua internação compulsória cumulada com interdição, sendo vastos os documentos que indicam os problemas mentais do paciente, não havendo laudo em definitivo, porque face a sua situação de desiquilíbrio  mental, sendo certo que nunca foi possível levá-lo a exame médico, mesmo com requisição policial, pois em dado momento fugiu de casa e passou a viver pelas ruas da Cidade (</a:t>
            </a:r>
            <a:r>
              <a:rPr lang="pt-BR" sz="14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doc. 04-05</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pt-B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359410" lvl="0" indent="-342900" algn="just" fontAlgn="t">
              <a:spcBef>
                <a:spcPts val="750"/>
              </a:spcBef>
              <a:spcAft>
                <a:spcPts val="0"/>
              </a:spcAft>
              <a:buFont typeface="+mj-lt"/>
              <a:buAutoNum type="arabicPeriod"/>
            </a:pP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Foi requerida a revogação da prisão cautelar, com a aplicação da medida cautelar prevista no inciso VII, do artigo 319, do CPP, ao menos, até que se realizasse a perícia médica e, ademais, foi pedido a instauração de incidente de insanidade mental (</a:t>
            </a:r>
            <a:r>
              <a:rPr lang="pt-BR" sz="14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doc. 01</a:t>
            </a:r>
            <a:r>
              <a:rPr lang="pt-BR"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pt-B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pt-BR" sz="1400" dirty="0" smtClean="0">
                <a:solidFill>
                  <a:srgbClr val="000000"/>
                </a:solidFill>
                <a:latin typeface="Arial" panose="020B0604020202020204" pitchFamily="34" charset="0"/>
                <a:ea typeface="Calibri" panose="020F0502020204030204" pitchFamily="34" charset="0"/>
              </a:rPr>
              <a:t>6.    Foi </a:t>
            </a:r>
            <a:r>
              <a:rPr lang="pt-BR" sz="1400" dirty="0">
                <a:solidFill>
                  <a:srgbClr val="000000"/>
                </a:solidFill>
                <a:latin typeface="Arial" panose="020B0604020202020204" pitchFamily="34" charset="0"/>
                <a:ea typeface="Calibri" panose="020F0502020204030204" pitchFamily="34" charset="0"/>
              </a:rPr>
              <a:t>negada a revogação da prisão preventiva, e mantido o paciente preso em estabelecimento comum até regular trâmite do incidente, </a:t>
            </a:r>
            <a:r>
              <a:rPr lang="pt-BR" sz="1400" dirty="0" smtClean="0">
                <a:solidFill>
                  <a:srgbClr val="000000"/>
                </a:solidFill>
                <a:latin typeface="Arial" panose="020B0604020202020204" pitchFamily="34" charset="0"/>
                <a:ea typeface="Calibri" panose="020F0502020204030204" pitchFamily="34" charset="0"/>
              </a:rPr>
              <a:t>	conforme </a:t>
            </a:r>
            <a:r>
              <a:rPr lang="pt-BR" sz="1400" dirty="0">
                <a:solidFill>
                  <a:srgbClr val="000000"/>
                </a:solidFill>
                <a:latin typeface="Arial" panose="020B0604020202020204" pitchFamily="34" charset="0"/>
                <a:ea typeface="Calibri" panose="020F0502020204030204" pitchFamily="34" charset="0"/>
              </a:rPr>
              <a:t>decisão (</a:t>
            </a:r>
            <a:r>
              <a:rPr lang="pt-BR" sz="1400" b="1" dirty="0">
                <a:solidFill>
                  <a:srgbClr val="000000"/>
                </a:solidFill>
                <a:latin typeface="Arial" panose="020B0604020202020204" pitchFamily="34" charset="0"/>
                <a:ea typeface="Calibri" panose="020F0502020204030204" pitchFamily="34" charset="0"/>
              </a:rPr>
              <a:t>doc. 02</a:t>
            </a:r>
            <a:r>
              <a:rPr lang="pt-BR" sz="1400" dirty="0">
                <a:solidFill>
                  <a:srgbClr val="000000"/>
                </a:solidFill>
                <a:latin typeface="Arial" panose="020B0604020202020204" pitchFamily="34" charset="0"/>
                <a:ea typeface="Calibri" panose="020F0502020204030204" pitchFamily="34" charset="0"/>
              </a:rPr>
              <a:t>). </a:t>
            </a:r>
            <a:endParaRPr lang="pt-BR" sz="1400" b="1" u="sng"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75001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296333" y="206387"/>
            <a:ext cx="11629503" cy="7048083"/>
          </a:xfrm>
          <a:prstGeom prst="rect">
            <a:avLst/>
          </a:prstGeom>
          <a:noFill/>
        </p:spPr>
        <p:txBody>
          <a:bodyPr wrap="square" rtlCol="0">
            <a:spAutoFit/>
          </a:bodyPr>
          <a:lstStyle/>
          <a:p>
            <a:r>
              <a:rPr lang="pt-BR" b="1" u="sng" dirty="0">
                <a:solidFill>
                  <a:prstClr val="black"/>
                </a:solidFill>
                <a:effectLst>
                  <a:outerShdw blurRad="38100" dist="38100" dir="2700000" algn="tl">
                    <a:srgbClr val="000000">
                      <a:alpha val="43137"/>
                    </a:srgbClr>
                  </a:outerShdw>
                </a:effectLst>
              </a:rPr>
              <a:t>MODELO DE HC</a:t>
            </a:r>
            <a:r>
              <a:rPr lang="pt-BR" b="1" dirty="0">
                <a:solidFill>
                  <a:prstClr val="black"/>
                </a:solidFill>
                <a:effectLst>
                  <a:outerShdw blurRad="38100" dist="38100" dir="2700000" algn="tl">
                    <a:srgbClr val="000000">
                      <a:alpha val="43137"/>
                    </a:srgbClr>
                  </a:outerShdw>
                </a:effectLst>
              </a:rPr>
              <a:t>... (continuação...)</a:t>
            </a:r>
          </a:p>
          <a:p>
            <a:endParaRPr lang="pt-BR" sz="2800" b="1" dirty="0" smtClean="0">
              <a:solidFill>
                <a:prstClr val="black"/>
              </a:solidFill>
              <a:effectLst>
                <a:outerShdw blurRad="38100" dist="38100" dir="2700000" algn="tl">
                  <a:srgbClr val="000000">
                    <a:alpha val="43137"/>
                  </a:srgbClr>
                </a:outerShdw>
              </a:effectLst>
            </a:endParaRPr>
          </a:p>
          <a:p>
            <a:endParaRPr lang="pt-BR" b="1" u="sng" dirty="0" smtClean="0">
              <a:solidFill>
                <a:prstClr val="black"/>
              </a:solidFill>
              <a:effectLst>
                <a:outerShdw blurRad="38100" dist="38100" dir="2700000" algn="tl">
                  <a:srgbClr val="000000">
                    <a:alpha val="43137"/>
                  </a:srgbClr>
                </a:outerShdw>
              </a:effectLst>
            </a:endParaRPr>
          </a:p>
          <a:p>
            <a:endParaRPr lang="pt-BR" b="1" u="sng" dirty="0" smtClean="0">
              <a:solidFill>
                <a:prstClr val="black"/>
              </a:solidFill>
              <a:effectLst>
                <a:outerShdw blurRad="38100" dist="38100" dir="2700000" algn="tl">
                  <a:srgbClr val="000000">
                    <a:alpha val="43137"/>
                  </a:srgbClr>
                </a:outerShdw>
              </a:effectLst>
            </a:endParaRPr>
          </a:p>
          <a:p>
            <a:endParaRPr lang="pt-BR" b="1" u="sng" dirty="0" smtClean="0">
              <a:solidFill>
                <a:prstClr val="black"/>
              </a:solidFill>
              <a:effectLst>
                <a:outerShdw blurRad="38100" dist="38100" dir="2700000" algn="tl">
                  <a:srgbClr val="000000">
                    <a:alpha val="43137"/>
                  </a:srgbClr>
                </a:outerShdw>
              </a:effectLst>
            </a:endParaRPr>
          </a:p>
          <a:p>
            <a:endParaRPr lang="pt-BR" b="1" u="sng" dirty="0">
              <a:solidFill>
                <a:prstClr val="black"/>
              </a:solidFill>
              <a:effectLst>
                <a:outerShdw blurRad="38100" dist="38100" dir="2700000" algn="tl">
                  <a:srgbClr val="000000">
                    <a:alpha val="43137"/>
                  </a:srgbClr>
                </a:outerShdw>
              </a:effectLst>
            </a:endParaRPr>
          </a:p>
          <a:p>
            <a:endParaRPr lang="pt-BR" b="1" dirty="0" smtClean="0">
              <a:solidFill>
                <a:prstClr val="black"/>
              </a:solidFill>
            </a:endParaRPr>
          </a:p>
          <a:p>
            <a:r>
              <a:rPr lang="pt-BR" b="1" dirty="0" smtClean="0">
                <a:solidFill>
                  <a:prstClr val="black"/>
                </a:solidFill>
              </a:rPr>
              <a:t>Descrever parte fática do processo..........</a:t>
            </a:r>
          </a:p>
          <a:p>
            <a:endParaRPr lang="pt-BR" b="1" dirty="0" smtClean="0">
              <a:solidFill>
                <a:prstClr val="black"/>
              </a:solidFill>
            </a:endParaRPr>
          </a:p>
          <a:p>
            <a:endParaRPr lang="pt-BR" b="1" dirty="0">
              <a:solidFill>
                <a:prstClr val="black"/>
              </a:solidFill>
            </a:endParaRPr>
          </a:p>
          <a:p>
            <a:endParaRPr lang="pt-BR" b="1" dirty="0" smtClean="0">
              <a:solidFill>
                <a:prstClr val="black"/>
              </a:solidFill>
            </a:endParaRPr>
          </a:p>
          <a:p>
            <a:endParaRPr lang="pt-BR" b="1" dirty="0">
              <a:solidFill>
                <a:prstClr val="black"/>
              </a:solidFill>
            </a:endParaRPr>
          </a:p>
          <a:p>
            <a:endParaRPr lang="pt-BR" b="1" dirty="0" smtClean="0">
              <a:solidFill>
                <a:prstClr val="black"/>
              </a:solidFill>
            </a:endParaRPr>
          </a:p>
          <a:p>
            <a:endParaRPr lang="pt-BR" b="1" dirty="0">
              <a:solidFill>
                <a:prstClr val="black"/>
              </a:solidFill>
            </a:endParaRPr>
          </a:p>
          <a:p>
            <a:endParaRPr lang="pt-BR" b="1" dirty="0" smtClean="0">
              <a:solidFill>
                <a:prstClr val="black"/>
              </a:solidFill>
            </a:endParaRPr>
          </a:p>
          <a:p>
            <a:endParaRPr lang="pt-BR" b="1" dirty="0" smtClean="0">
              <a:solidFill>
                <a:prstClr val="black"/>
              </a:solidFill>
            </a:endParaRPr>
          </a:p>
          <a:p>
            <a:r>
              <a:rPr lang="pt-BR" b="1" dirty="0" smtClean="0">
                <a:solidFill>
                  <a:prstClr val="black"/>
                </a:solidFill>
              </a:rPr>
              <a:t>Fundamentos que ensejam a substituição da prisão preventiva em estabelecimento penal comum para a medida cautelar de internação provisória do acusado em estabelecimento médico condigno à sua enfermidade mental (art. 319, inciso VII, CPP).</a:t>
            </a:r>
            <a:endParaRPr lang="pt-BR" b="1" dirty="0">
              <a:solidFill>
                <a:prstClr val="black"/>
              </a:solidFill>
            </a:endParaRPr>
          </a:p>
          <a:p>
            <a:endParaRPr lang="pt-BR" b="1" dirty="0" smtClean="0">
              <a:solidFill>
                <a:prstClr val="black"/>
              </a:solidFill>
            </a:endParaRPr>
          </a:p>
          <a:p>
            <a:endParaRPr lang="pt-BR" b="1" dirty="0">
              <a:solidFill>
                <a:prstClr val="black"/>
              </a:solidFill>
            </a:endParaRPr>
          </a:p>
          <a:p>
            <a:endParaRPr lang="pt-BR" b="1" dirty="0" smtClean="0">
              <a:solidFill>
                <a:prstClr val="black"/>
              </a:solidFill>
            </a:endParaRPr>
          </a:p>
          <a:p>
            <a:endParaRPr lang="pt-BR" b="1" dirty="0">
              <a:solidFill>
                <a:prstClr val="black"/>
              </a:solidFill>
            </a:endParaRPr>
          </a:p>
          <a:p>
            <a:endParaRPr lang="pt-BR" b="1" dirty="0">
              <a:solidFill>
                <a:prstClr val="black"/>
              </a:solidFill>
            </a:endParaRPr>
          </a:p>
        </p:txBody>
      </p:sp>
      <p:graphicFrame>
        <p:nvGraphicFramePr>
          <p:cNvPr id="8" name="Objeto 7"/>
          <p:cNvGraphicFramePr>
            <a:graphicFrameLocks noChangeAspect="1"/>
          </p:cNvGraphicFramePr>
          <p:nvPr>
            <p:extLst>
              <p:ext uri="{D42A27DB-BD31-4B8C-83A1-F6EECF244321}">
                <p14:modId xmlns:p14="http://schemas.microsoft.com/office/powerpoint/2010/main" val="2532989350"/>
              </p:ext>
            </p:extLst>
          </p:nvPr>
        </p:nvGraphicFramePr>
        <p:xfrm>
          <a:off x="353221" y="1681611"/>
          <a:ext cx="5757863" cy="812800"/>
        </p:xfrm>
        <a:graphic>
          <a:graphicData uri="http://schemas.openxmlformats.org/presentationml/2006/ole">
            <mc:AlternateContent xmlns:mc="http://schemas.openxmlformats.org/markup-compatibility/2006">
              <mc:Choice xmlns:v="urn:schemas-microsoft-com:vml" Requires="v">
                <p:oleObj spid="_x0000_s1411" name="Documento" r:id="rId4" imgW="5757845" imgH="812734" progId="Word.Document.12">
                  <p:embed/>
                </p:oleObj>
              </mc:Choice>
              <mc:Fallback>
                <p:oleObj name="Documento" r:id="rId4" imgW="5757845" imgH="812734" progId="Word.Document.12">
                  <p:embed/>
                  <p:pic>
                    <p:nvPicPr>
                      <p:cNvPr id="0" name=""/>
                      <p:cNvPicPr/>
                      <p:nvPr/>
                    </p:nvPicPr>
                    <p:blipFill>
                      <a:blip r:embed="rId5"/>
                      <a:stretch>
                        <a:fillRect/>
                      </a:stretch>
                    </p:blipFill>
                    <p:spPr>
                      <a:xfrm>
                        <a:off x="353221" y="1681611"/>
                        <a:ext cx="5757863" cy="812800"/>
                      </a:xfrm>
                      <a:prstGeom prst="rect">
                        <a:avLst/>
                      </a:prstGeom>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3943426305"/>
              </p:ext>
            </p:extLst>
          </p:nvPr>
        </p:nvGraphicFramePr>
        <p:xfrm>
          <a:off x="353221" y="3712057"/>
          <a:ext cx="5757863" cy="1339850"/>
        </p:xfrm>
        <a:graphic>
          <a:graphicData uri="http://schemas.openxmlformats.org/presentationml/2006/ole">
            <mc:AlternateContent xmlns:mc="http://schemas.openxmlformats.org/markup-compatibility/2006">
              <mc:Choice xmlns:v="urn:schemas-microsoft-com:vml" Requires="v">
                <p:oleObj spid="_x0000_s1412" name="Documento" r:id="rId7" imgW="5757845" imgH="1339172" progId="Word.Document.12">
                  <p:embed/>
                </p:oleObj>
              </mc:Choice>
              <mc:Fallback>
                <p:oleObj name="Documento" r:id="rId7" imgW="5757845" imgH="1339172" progId="Word.Document.12">
                  <p:embed/>
                  <p:pic>
                    <p:nvPicPr>
                      <p:cNvPr id="0" name=""/>
                      <p:cNvPicPr/>
                      <p:nvPr/>
                    </p:nvPicPr>
                    <p:blipFill>
                      <a:blip r:embed="rId8"/>
                      <a:stretch>
                        <a:fillRect/>
                      </a:stretch>
                    </p:blipFill>
                    <p:spPr>
                      <a:xfrm>
                        <a:off x="353221" y="3712057"/>
                        <a:ext cx="5757863" cy="1339850"/>
                      </a:xfrm>
                      <a:prstGeom prst="rect">
                        <a:avLst/>
                      </a:prstGeom>
                    </p:spPr>
                  </p:pic>
                </p:oleObj>
              </mc:Fallback>
            </mc:AlternateContent>
          </a:graphicData>
        </a:graphic>
      </p:graphicFrame>
    </p:spTree>
    <p:extLst>
      <p:ext uri="{BB962C8B-B14F-4D97-AF65-F5344CB8AC3E}">
        <p14:creationId xmlns:p14="http://schemas.microsoft.com/office/powerpoint/2010/main" val="42407041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6524863"/>
          </a:xfrm>
          <a:prstGeom prst="rect">
            <a:avLst/>
          </a:prstGeom>
          <a:noFill/>
        </p:spPr>
        <p:txBody>
          <a:bodyPr wrap="square" rtlCol="0">
            <a:spAutoFit/>
          </a:bodyPr>
          <a:lstStyle/>
          <a:p>
            <a:r>
              <a:rPr lang="pt-BR" b="1" u="sng" dirty="0">
                <a:solidFill>
                  <a:prstClr val="black"/>
                </a:solidFill>
                <a:effectLst>
                  <a:outerShdw blurRad="38100" dist="38100" dir="2700000" algn="tl">
                    <a:srgbClr val="000000">
                      <a:alpha val="43137"/>
                    </a:srgbClr>
                  </a:outerShdw>
                </a:effectLst>
              </a:rPr>
              <a:t>MODELO DE HC</a:t>
            </a:r>
            <a:r>
              <a:rPr lang="pt-BR" b="1" dirty="0">
                <a:solidFill>
                  <a:prstClr val="black"/>
                </a:solidFill>
                <a:effectLst>
                  <a:outerShdw blurRad="38100" dist="38100" dir="2700000" algn="tl">
                    <a:srgbClr val="000000">
                      <a:alpha val="43137"/>
                    </a:srgbClr>
                  </a:outerShdw>
                </a:effectLst>
              </a:rPr>
              <a:t>... (continuação...)</a:t>
            </a:r>
          </a:p>
          <a:p>
            <a:endParaRPr lang="pt-BR" sz="2800" b="1" dirty="0" smtClean="0">
              <a:solidFill>
                <a:prstClr val="black"/>
              </a:solidFill>
              <a:effectLst>
                <a:outerShdw blurRad="38100" dist="38100" dir="2700000" algn="tl">
                  <a:srgbClr val="000000">
                    <a:alpha val="43137"/>
                  </a:srgbClr>
                </a:outerShdw>
              </a:effectLst>
            </a:endParaRPr>
          </a:p>
          <a:p>
            <a:r>
              <a:rPr lang="pt-BR" dirty="0">
                <a:solidFill>
                  <a:prstClr val="black"/>
                </a:solidFill>
              </a:rPr>
              <a:t>Sobre o tema em liça, é elucidativo a citação de jurisprudência do STF: </a:t>
            </a:r>
            <a:endParaRPr lang="pt-BR" dirty="0" smtClean="0">
              <a:solidFill>
                <a:prstClr val="black"/>
              </a:solidFill>
            </a:endParaRPr>
          </a:p>
          <a:p>
            <a:endParaRPr lang="pt-BR" b="1" dirty="0" smtClean="0">
              <a:solidFill>
                <a:prstClr val="black"/>
              </a:solidFill>
            </a:endParaRPr>
          </a:p>
          <a:p>
            <a:pPr algn="just"/>
            <a:r>
              <a:rPr lang="pt-BR" sz="1400" b="1" dirty="0">
                <a:solidFill>
                  <a:srgbClr val="FF0000"/>
                </a:solidFill>
              </a:rPr>
              <a:t>EMENTA HABEAS CORPUS. PROCESSO PENAL. SÚMULA 691/STF. AFASTAMENTO. CRIME DE HOMICÍDIO QUALIFICADO. PRISÃO PREVENTIVA. INADEQUAÇÃO. INCIDENTE DE INSANIDADE MENTAL. SUBSTITUIÇÃO POR MEDIDAS CAUTELARES DIVERSAS DA PRISÃO. INTERNAÇÃO PROVISÓRIA COMPULSÓRIA. ARTIGO 319, INCISO VII, DO CÓDIGO DE PROCESSO PENAL. CONCESSÃO DA ORDEM. </a:t>
            </a:r>
          </a:p>
          <a:p>
            <a:pPr algn="just"/>
            <a:r>
              <a:rPr lang="pt-BR" sz="1400" b="1" dirty="0">
                <a:solidFill>
                  <a:prstClr val="black"/>
                </a:solidFill>
              </a:rPr>
              <a:t>1. </a:t>
            </a:r>
            <a:r>
              <a:rPr lang="pt-BR" sz="1400" b="1" dirty="0">
                <a:solidFill>
                  <a:srgbClr val="FF0000"/>
                </a:solidFill>
              </a:rPr>
              <a:t>Em casos teratológicos e excepcionais, viável a superação do óbice da Súmula 691 desta Suprema Corte. Precedentes. </a:t>
            </a:r>
          </a:p>
          <a:p>
            <a:pPr algn="just"/>
            <a:r>
              <a:rPr lang="pt-BR" sz="1400" b="1" dirty="0">
                <a:solidFill>
                  <a:prstClr val="black"/>
                </a:solidFill>
              </a:rPr>
              <a:t>2. A prisão preventiva não é o instrumento processual penal hábil para enfrentar a situação pessoal do paciente diante dos fortes indícios de que portador de enfermidade mental capaz de sujeitá-lo a medida de segurança futura – relatos de internamentos e de tratamento ambulatorial anteriores, de diagnósticos psicóticos, de adição a drogas e de déficit de atenção, ao que se agrega o incidente de insanidade em curso, cujo pressuposto de instauração é a “dúvida sobre a integridade mental do acusado” (artigo 149 do Código de Processo Penal). </a:t>
            </a:r>
          </a:p>
          <a:p>
            <a:pPr algn="just"/>
            <a:r>
              <a:rPr lang="pt-BR" sz="1400" b="1" dirty="0">
                <a:solidFill>
                  <a:prstClr val="black"/>
                </a:solidFill>
              </a:rPr>
              <a:t>3. O regime de segregação do paciente, sob a forma de prisão provisória, não se revela a solução mais adequada à hipótese. Impróprio, o ambiente prisional, a indivíduos com indicativos de distúrbios como os que acometem o paciente (razões de integridade física própria ou de terceiros e razões psiquiátricas/terapêuticas, sobretudo), além de não ser, o regime de prisão, a resposta penal prevista, pelo direito positivo vigente, para casos dessa natureza. </a:t>
            </a:r>
          </a:p>
          <a:p>
            <a:pPr algn="just"/>
            <a:r>
              <a:rPr lang="pt-BR" sz="1400" b="1" dirty="0">
                <a:solidFill>
                  <a:prstClr val="black"/>
                </a:solidFill>
              </a:rPr>
              <a:t>4. Na dicção do artigo 319, inciso VII, do Código de Processo Penal, com a redação dada pela Lei nº 12.403/2011, possível a “internação provisória do acusado nas hipóteses de crimes praticados com violência ou grave ameaça, quando os peritos concluírem ser inimputável ou </a:t>
            </a:r>
            <a:r>
              <a:rPr lang="pt-BR" sz="1400" b="1" dirty="0" err="1">
                <a:solidFill>
                  <a:prstClr val="black"/>
                </a:solidFill>
              </a:rPr>
              <a:t>semi-imputável</a:t>
            </a:r>
            <a:r>
              <a:rPr lang="pt-BR" sz="1400" b="1" dirty="0">
                <a:solidFill>
                  <a:prstClr val="black"/>
                </a:solidFill>
              </a:rPr>
              <a:t> e houver risco de reiteração”. </a:t>
            </a:r>
          </a:p>
          <a:p>
            <a:pPr algn="just"/>
            <a:r>
              <a:rPr lang="pt-BR" sz="1400" b="1" dirty="0">
                <a:solidFill>
                  <a:prstClr val="black"/>
                </a:solidFill>
              </a:rPr>
              <a:t>5. Embora tratada como “medida cautelar diversa da prisão”, em sinalização de alternatividade, impositiva a substituição da prisão preventiva, em juízo cautelar, em caso de inimputabilidade, em respeito ao postulado constitucional da individualização das sanções penais prevista no artigo 5º, XLVI, da CF, de todo aplicável às medidas de segurança. A previsão legal de internação provisória após a conclusão pericial definitiva da inimputabilidade não exclui juízo cautelar em momento anterior pela autoridade judicial quando presentes seus pressupostos. </a:t>
            </a:r>
          </a:p>
          <a:p>
            <a:pPr algn="just"/>
            <a:r>
              <a:rPr lang="pt-BR" sz="1400" b="1" dirty="0">
                <a:solidFill>
                  <a:prstClr val="black"/>
                </a:solidFill>
              </a:rPr>
              <a:t>7. Ordem de habeas corpus concedida para substituir a prisão preventiva decretada contra a paciente pelo regime de internação provisória compulsória (artigo 319, VII do CPP).</a:t>
            </a:r>
          </a:p>
          <a:p>
            <a:pPr algn="just"/>
            <a:r>
              <a:rPr lang="pt-BR" sz="1400" b="1" dirty="0">
                <a:solidFill>
                  <a:prstClr val="black"/>
                </a:solidFill>
              </a:rPr>
              <a:t>HC 125370 / SP – Relator(a) Min. Rosa Weber – Julgamento: 19/05/2015 – Primeira </a:t>
            </a:r>
            <a:r>
              <a:rPr lang="pt-BR" sz="1400" b="1" dirty="0" smtClean="0">
                <a:solidFill>
                  <a:prstClr val="black"/>
                </a:solidFill>
              </a:rPr>
              <a:t>Turma</a:t>
            </a:r>
            <a:endParaRPr lang="pt-BR" b="1" dirty="0">
              <a:solidFill>
                <a:prstClr val="black"/>
              </a:solidFill>
            </a:endParaRPr>
          </a:p>
        </p:txBody>
      </p:sp>
    </p:spTree>
    <p:extLst>
      <p:ext uri="{BB962C8B-B14F-4D97-AF65-F5344CB8AC3E}">
        <p14:creationId xmlns:p14="http://schemas.microsoft.com/office/powerpoint/2010/main" val="3288247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2616101"/>
          </a:xfrm>
          <a:prstGeom prst="rect">
            <a:avLst/>
          </a:prstGeom>
          <a:noFill/>
        </p:spPr>
        <p:txBody>
          <a:bodyPr wrap="square" rtlCol="0">
            <a:spAutoFit/>
          </a:bodyPr>
          <a:lstStyle/>
          <a:p>
            <a:r>
              <a:rPr lang="pt-BR" b="1" u="sng" dirty="0">
                <a:solidFill>
                  <a:prstClr val="black"/>
                </a:solidFill>
                <a:effectLst>
                  <a:outerShdw blurRad="38100" dist="38100" dir="2700000" algn="tl">
                    <a:srgbClr val="000000">
                      <a:alpha val="43137"/>
                    </a:srgbClr>
                  </a:outerShdw>
                </a:effectLst>
              </a:rPr>
              <a:t>MODELO DE HC</a:t>
            </a:r>
            <a:r>
              <a:rPr lang="pt-BR" b="1" dirty="0">
                <a:solidFill>
                  <a:prstClr val="black"/>
                </a:solidFill>
                <a:effectLst>
                  <a:outerShdw blurRad="38100" dist="38100" dir="2700000" algn="tl">
                    <a:srgbClr val="000000">
                      <a:alpha val="43137"/>
                    </a:srgbClr>
                  </a:outerShdw>
                </a:effectLst>
              </a:rPr>
              <a:t>... (continuação...)</a:t>
            </a:r>
          </a:p>
          <a:p>
            <a:endParaRPr lang="pt-BR" b="1" dirty="0" smtClean="0">
              <a:solidFill>
                <a:prstClr val="black"/>
              </a:solidFill>
              <a:effectLst>
                <a:outerShdw blurRad="38100" dist="38100" dir="2700000" algn="tl">
                  <a:srgbClr val="000000">
                    <a:alpha val="43137"/>
                  </a:srgbClr>
                </a:outerShdw>
              </a:effectLst>
            </a:endParaRPr>
          </a:p>
          <a:p>
            <a:pPr algn="just"/>
            <a:r>
              <a:rPr lang="pt-BR" sz="1600" dirty="0" smtClean="0">
                <a:solidFill>
                  <a:prstClr val="black"/>
                </a:solidFill>
              </a:rPr>
              <a:t>Percebam </a:t>
            </a:r>
            <a:r>
              <a:rPr lang="pt-BR" sz="1600" dirty="0">
                <a:solidFill>
                  <a:prstClr val="black"/>
                </a:solidFill>
              </a:rPr>
              <a:t>Eminentes Desembargadores e Digno Procurador de Justiça, que o caso vertente se amolda perfeitamente à esta V. decisão unânime do STF, pois existem vários relatos (com inequívoca documentação) de que o paciente esteve em tratamento de doença mental e que lhe fora ministrado vários remédios de uso e liberação restritos</a:t>
            </a:r>
            <a:r>
              <a:rPr lang="pt-BR" sz="1600" dirty="0" smtClean="0">
                <a:solidFill>
                  <a:prstClr val="black"/>
                </a:solidFill>
              </a:rPr>
              <a:t>. Como se abaixo: </a:t>
            </a:r>
          </a:p>
          <a:p>
            <a:pPr algn="just"/>
            <a:endParaRPr lang="pt-BR" sz="1600" dirty="0" smtClean="0">
              <a:solidFill>
                <a:prstClr val="black"/>
              </a:solidFill>
            </a:endParaRPr>
          </a:p>
          <a:p>
            <a:pPr algn="just"/>
            <a:endParaRPr lang="pt-BR" sz="1600" dirty="0">
              <a:solidFill>
                <a:prstClr val="black"/>
              </a:solidFill>
            </a:endParaRPr>
          </a:p>
          <a:p>
            <a:pPr algn="just"/>
            <a:endParaRPr lang="pt-BR" sz="1600" dirty="0" smtClean="0">
              <a:solidFill>
                <a:prstClr val="black"/>
              </a:solidFill>
            </a:endParaRPr>
          </a:p>
          <a:p>
            <a:pPr algn="just"/>
            <a:endParaRPr lang="pt-BR" sz="1600" dirty="0">
              <a:solidFill>
                <a:prstClr val="black"/>
              </a:solidFill>
            </a:endParaRPr>
          </a:p>
          <a:p>
            <a:pPr algn="just"/>
            <a:endParaRPr lang="pt-BR" sz="1600" dirty="0" smtClean="0">
              <a:solidFill>
                <a:prstClr val="black"/>
              </a:solidFill>
            </a:endParaRPr>
          </a:p>
        </p:txBody>
      </p:sp>
      <p:graphicFrame>
        <p:nvGraphicFramePr>
          <p:cNvPr id="9" name="Tabela 8"/>
          <p:cNvGraphicFramePr>
            <a:graphicFrameLocks noGrp="1"/>
          </p:cNvGraphicFramePr>
          <p:nvPr>
            <p:extLst>
              <p:ext uri="{D42A27DB-BD31-4B8C-83A1-F6EECF244321}">
                <p14:modId xmlns:p14="http://schemas.microsoft.com/office/powerpoint/2010/main" val="486992182"/>
              </p:ext>
            </p:extLst>
          </p:nvPr>
        </p:nvGraphicFramePr>
        <p:xfrm>
          <a:off x="2700013" y="2296331"/>
          <a:ext cx="5762625" cy="3017520"/>
        </p:xfrm>
        <a:graphic>
          <a:graphicData uri="http://schemas.openxmlformats.org/drawingml/2006/table">
            <a:tbl>
              <a:tblPr firstRow="1" firstCol="1" bandRow="1"/>
              <a:tblGrid>
                <a:gridCol w="1170692"/>
                <a:gridCol w="4591933"/>
              </a:tblGrid>
              <a:tr h="0">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 04 pág. 12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Boletim de Alta do CAISM PHILIPE PINEL: </a:t>
                      </a:r>
                      <a:r>
                        <a:rPr lang="pt-BR"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atesta que o paciente esteve internado de 04/06/2012 à 07/06/2013, ou seja, por mais de um ano ficou sob tratamento, pois tinha “histórico de psicose e má adesão à medicação. Evoluiu sem sintomas psicóticos por 1 ano em uso de </a:t>
                      </a:r>
                      <a:r>
                        <a:rPr lang="pt-BR" sz="110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haldol</a:t>
                      </a: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CID: F20 (esquizofrenia) F70 (retardo mental)</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 04 pág. 13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Relatório Médico com Prescrição de Medicação (CID F70)</a:t>
                      </a:r>
                      <a:r>
                        <a:rPr lang="pt-BR"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 04 pág. 14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Relatório CAPS</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 04 pág. 15</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Receituário de Controle Especial, </a:t>
                      </a:r>
                      <a:r>
                        <a:rPr lang="pt-BR"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vários medicamentos ministrados.</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 04 pág. 16</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Receituário de Controle Especial, </a:t>
                      </a:r>
                      <a:r>
                        <a:rPr lang="pt-BR"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vários medicamentos ministrados.</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1000"/>
                        </a:spcAft>
                      </a:pPr>
                      <a:r>
                        <a:rPr lang="pt-BR"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 05 pág. 1 a 7</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pt-BR"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Vários receituários de medicação de uso restrito e controlado, inclusive, alguns deles (</a:t>
                      </a:r>
                      <a:r>
                        <a:rPr lang="pt-BR" sz="1100" b="1"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doc</a:t>
                      </a:r>
                      <a:r>
                        <a:rPr lang="pt-BR"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05 páginas 1 a 4) prescritos por médico do Hospital Psiquiátrico Pinel.   </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265349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6278642"/>
          </a:xfrm>
          <a:prstGeom prst="rect">
            <a:avLst/>
          </a:prstGeom>
          <a:noFill/>
        </p:spPr>
        <p:txBody>
          <a:bodyPr wrap="square" rtlCol="0">
            <a:spAutoFit/>
          </a:bodyPr>
          <a:lstStyle/>
          <a:p>
            <a:r>
              <a:rPr lang="pt-BR" b="1" u="sng" dirty="0">
                <a:solidFill>
                  <a:prstClr val="black"/>
                </a:solidFill>
                <a:effectLst>
                  <a:outerShdw blurRad="38100" dist="38100" dir="2700000" algn="tl">
                    <a:srgbClr val="000000">
                      <a:alpha val="43137"/>
                    </a:srgbClr>
                  </a:outerShdw>
                </a:effectLst>
              </a:rPr>
              <a:t>MODELO DE HC</a:t>
            </a:r>
            <a:r>
              <a:rPr lang="pt-BR" b="1" dirty="0">
                <a:solidFill>
                  <a:prstClr val="black"/>
                </a:solidFill>
                <a:effectLst>
                  <a:outerShdw blurRad="38100" dist="38100" dir="2700000" algn="tl">
                    <a:srgbClr val="000000">
                      <a:alpha val="43137"/>
                    </a:srgbClr>
                  </a:outerShdw>
                </a:effectLst>
              </a:rPr>
              <a:t>... (continuação...)</a:t>
            </a:r>
          </a:p>
          <a:p>
            <a:endParaRPr lang="pt-BR" sz="1600" b="1" dirty="0" smtClean="0">
              <a:solidFill>
                <a:prstClr val="black"/>
              </a:solidFill>
              <a:effectLst>
                <a:outerShdw blurRad="38100" dist="38100" dir="2700000" algn="tl">
                  <a:srgbClr val="000000">
                    <a:alpha val="43137"/>
                  </a:srgbClr>
                </a:outerShdw>
              </a:effectLst>
            </a:endParaRPr>
          </a:p>
          <a:p>
            <a:r>
              <a:rPr lang="pt-BR" sz="1600" b="1" dirty="0" smtClean="0">
                <a:solidFill>
                  <a:prstClr val="black"/>
                </a:solidFill>
                <a:effectLst>
                  <a:outerShdw blurRad="38100" dist="38100" dir="2700000" algn="tl">
                    <a:srgbClr val="000000">
                      <a:alpha val="43137"/>
                    </a:srgbClr>
                  </a:outerShdw>
                </a:effectLst>
              </a:rPr>
              <a:t>Por </a:t>
            </a:r>
            <a:r>
              <a:rPr lang="pt-BR" sz="1600" b="1" dirty="0">
                <a:solidFill>
                  <a:prstClr val="black"/>
                </a:solidFill>
                <a:effectLst>
                  <a:outerShdw blurRad="38100" dist="38100" dir="2700000" algn="tl">
                    <a:srgbClr val="000000">
                      <a:alpha val="43137"/>
                    </a:srgbClr>
                  </a:outerShdw>
                </a:effectLst>
              </a:rPr>
              <a:t>óbvio, a pessoa quando cumpre qualquer tipo de pena, ainda que esteja presa cautelarmente, não perde a sua condição de sujeito de direitos perante o Estado. O que se pleiteia é que o Estado observe, cautelarmente, a saúde do preso.</a:t>
            </a:r>
          </a:p>
          <a:p>
            <a:endParaRPr lang="pt-BR" sz="1600" b="1" dirty="0">
              <a:solidFill>
                <a:prstClr val="black"/>
              </a:solidFill>
              <a:effectLst>
                <a:outerShdw blurRad="38100" dist="38100" dir="2700000" algn="tl">
                  <a:srgbClr val="000000">
                    <a:alpha val="43137"/>
                  </a:srgbClr>
                </a:outerShdw>
              </a:effectLst>
            </a:endParaRPr>
          </a:p>
          <a:p>
            <a:r>
              <a:rPr lang="pt-BR" sz="1600" b="1" dirty="0">
                <a:solidFill>
                  <a:prstClr val="black"/>
                </a:solidFill>
                <a:effectLst>
                  <a:outerShdw blurRad="38100" dist="38100" dir="2700000" algn="tl">
                    <a:srgbClr val="000000">
                      <a:alpha val="43137"/>
                    </a:srgbClr>
                  </a:outerShdw>
                </a:effectLst>
              </a:rPr>
              <a:t>Nesse sentido, o artigo 196, da CF, vaticina:</a:t>
            </a:r>
          </a:p>
          <a:p>
            <a:endParaRPr lang="pt-BR" sz="1600" b="1" dirty="0">
              <a:solidFill>
                <a:prstClr val="black"/>
              </a:solidFill>
              <a:effectLst>
                <a:outerShdw blurRad="38100" dist="38100" dir="2700000" algn="tl">
                  <a:srgbClr val="000000">
                    <a:alpha val="43137"/>
                  </a:srgbClr>
                </a:outerShdw>
              </a:effectLst>
            </a:endParaRPr>
          </a:p>
          <a:p>
            <a:pPr algn="just"/>
            <a:r>
              <a:rPr lang="pt-BR" sz="1600" b="1" dirty="0" smtClean="0">
                <a:solidFill>
                  <a:prstClr val="black"/>
                </a:solidFill>
                <a:effectLst>
                  <a:outerShdw blurRad="38100" dist="38100" dir="2700000" algn="tl">
                    <a:srgbClr val="000000">
                      <a:alpha val="43137"/>
                    </a:srgbClr>
                  </a:outerShdw>
                </a:effectLst>
              </a:rPr>
              <a:t>		“</a:t>
            </a:r>
            <a:r>
              <a:rPr lang="pt-BR" sz="1600" b="1" dirty="0">
                <a:solidFill>
                  <a:prstClr val="black"/>
                </a:solidFill>
                <a:effectLst>
                  <a:outerShdw blurRad="38100" dist="38100" dir="2700000" algn="tl">
                    <a:srgbClr val="000000">
                      <a:alpha val="43137"/>
                    </a:srgbClr>
                  </a:outerShdw>
                </a:effectLst>
              </a:rPr>
              <a:t>A saúde é direito de todos e dever do Estado, garantido mediante políticas sociais e econômicas que visem à </a:t>
            </a:r>
            <a:r>
              <a:rPr lang="pt-BR" sz="1600" b="1" dirty="0" smtClean="0">
                <a:solidFill>
                  <a:prstClr val="black"/>
                </a:solidFill>
                <a:effectLst>
                  <a:outerShdw blurRad="38100" dist="38100" dir="2700000" algn="tl">
                    <a:srgbClr val="000000">
                      <a:alpha val="43137"/>
                    </a:srgbClr>
                  </a:outerShdw>
                </a:effectLst>
              </a:rPr>
              <a:t>			redução </a:t>
            </a:r>
            <a:r>
              <a:rPr lang="pt-BR" sz="1600" b="1" dirty="0">
                <a:solidFill>
                  <a:prstClr val="black"/>
                </a:solidFill>
                <a:effectLst>
                  <a:outerShdw blurRad="38100" dist="38100" dir="2700000" algn="tl">
                    <a:srgbClr val="000000">
                      <a:alpha val="43137"/>
                    </a:srgbClr>
                  </a:outerShdw>
                </a:effectLst>
              </a:rPr>
              <a:t>do risco de doença e de outros agravos e ao acesso universal e igualitário às ações e serviços para </a:t>
            </a:r>
            <a:r>
              <a:rPr lang="pt-BR" sz="1600" b="1" dirty="0" smtClean="0">
                <a:solidFill>
                  <a:prstClr val="black"/>
                </a:solidFill>
                <a:effectLst>
                  <a:outerShdw blurRad="38100" dist="38100" dir="2700000" algn="tl">
                    <a:srgbClr val="000000">
                      <a:alpha val="43137"/>
                    </a:srgbClr>
                  </a:outerShdw>
                </a:effectLst>
              </a:rPr>
              <a:t>			sua 	promoção</a:t>
            </a:r>
            <a:r>
              <a:rPr lang="pt-BR" sz="1600" b="1" dirty="0">
                <a:solidFill>
                  <a:prstClr val="black"/>
                </a:solidFill>
                <a:effectLst>
                  <a:outerShdw blurRad="38100" dist="38100" dir="2700000" algn="tl">
                    <a:srgbClr val="000000">
                      <a:alpha val="43137"/>
                    </a:srgbClr>
                  </a:outerShdw>
                </a:effectLst>
              </a:rPr>
              <a:t>, proteção e recuperação.”</a:t>
            </a:r>
          </a:p>
          <a:p>
            <a:endParaRPr lang="pt-BR" sz="1600" b="1" dirty="0">
              <a:solidFill>
                <a:prstClr val="black"/>
              </a:solidFill>
              <a:effectLst>
                <a:outerShdw blurRad="38100" dist="38100" dir="2700000" algn="tl">
                  <a:srgbClr val="000000">
                    <a:alpha val="43137"/>
                  </a:srgbClr>
                </a:outerShdw>
              </a:effectLst>
            </a:endParaRPr>
          </a:p>
          <a:p>
            <a:endParaRPr lang="pt-BR" sz="1600" b="1" dirty="0">
              <a:solidFill>
                <a:prstClr val="black"/>
              </a:solidFill>
              <a:effectLst>
                <a:outerShdw blurRad="38100" dist="38100" dir="2700000" algn="tl">
                  <a:srgbClr val="000000">
                    <a:alpha val="43137"/>
                  </a:srgbClr>
                </a:outerShdw>
              </a:effectLst>
            </a:endParaRPr>
          </a:p>
          <a:p>
            <a:r>
              <a:rPr lang="pt-BR" sz="1600" b="1" dirty="0">
                <a:solidFill>
                  <a:prstClr val="black"/>
                </a:solidFill>
                <a:effectLst>
                  <a:outerShdw blurRad="38100" dist="38100" dir="2700000" algn="tl">
                    <a:srgbClr val="000000">
                      <a:alpha val="43137"/>
                    </a:srgbClr>
                  </a:outerShdw>
                </a:effectLst>
              </a:rPr>
              <a:t>É salutar rememorar o disposto no artigo 5.º, 1 e 2, da Convenção Americana Sobre Direitos Humanos - Pacto de San José da Costa Rica, referendado pelo Governo Brasileiro por meio do Decreto n.º 678/92, verbi gratia:</a:t>
            </a:r>
          </a:p>
          <a:p>
            <a:endParaRPr lang="pt-BR" sz="1600" b="1" dirty="0">
              <a:solidFill>
                <a:prstClr val="black"/>
              </a:solidFill>
              <a:effectLst>
                <a:outerShdw blurRad="38100" dist="38100" dir="2700000" algn="tl">
                  <a:srgbClr val="000000">
                    <a:alpha val="43137"/>
                  </a:srgbClr>
                </a:outerShdw>
              </a:effectLst>
            </a:endParaRPr>
          </a:p>
          <a:p>
            <a:r>
              <a:rPr lang="pt-BR" sz="1600" b="1" dirty="0" smtClean="0">
                <a:solidFill>
                  <a:prstClr val="black"/>
                </a:solidFill>
                <a:effectLst>
                  <a:outerShdw blurRad="38100" dist="38100" dir="2700000" algn="tl">
                    <a:srgbClr val="000000">
                      <a:alpha val="43137"/>
                    </a:srgbClr>
                  </a:outerShdw>
                </a:effectLst>
              </a:rPr>
              <a:t>		Artigo </a:t>
            </a:r>
            <a:r>
              <a:rPr lang="pt-BR" sz="1600" b="1" dirty="0">
                <a:solidFill>
                  <a:prstClr val="black"/>
                </a:solidFill>
                <a:effectLst>
                  <a:outerShdw blurRad="38100" dist="38100" dir="2700000" algn="tl">
                    <a:srgbClr val="000000">
                      <a:alpha val="43137"/>
                    </a:srgbClr>
                  </a:outerShdw>
                </a:effectLst>
              </a:rPr>
              <a:t>5º - </a:t>
            </a:r>
            <a:r>
              <a:rPr lang="pt-BR" sz="1600" b="1" dirty="0">
                <a:solidFill>
                  <a:srgbClr val="FF0000"/>
                </a:solidFill>
                <a:effectLst>
                  <a:outerShdw blurRad="38100" dist="38100" dir="2700000" algn="tl">
                    <a:srgbClr val="000000">
                      <a:alpha val="43137"/>
                    </a:srgbClr>
                  </a:outerShdw>
                </a:effectLst>
              </a:rPr>
              <a:t>Direito à integridade pessoal</a:t>
            </a:r>
          </a:p>
          <a:p>
            <a:endParaRPr lang="pt-BR" sz="1600" b="1" dirty="0">
              <a:solidFill>
                <a:prstClr val="black"/>
              </a:solidFill>
              <a:effectLst>
                <a:outerShdw blurRad="38100" dist="38100" dir="2700000" algn="tl">
                  <a:srgbClr val="000000">
                    <a:alpha val="43137"/>
                  </a:srgbClr>
                </a:outerShdw>
              </a:effectLst>
            </a:endParaRPr>
          </a:p>
          <a:p>
            <a:r>
              <a:rPr lang="pt-BR" sz="1600" b="1" dirty="0" smtClean="0">
                <a:solidFill>
                  <a:prstClr val="black"/>
                </a:solidFill>
                <a:effectLst>
                  <a:outerShdw blurRad="38100" dist="38100" dir="2700000" algn="tl">
                    <a:srgbClr val="000000">
                      <a:alpha val="43137"/>
                    </a:srgbClr>
                  </a:outerShdw>
                </a:effectLst>
              </a:rPr>
              <a:t>		1</a:t>
            </a:r>
            <a:r>
              <a:rPr lang="pt-BR" sz="1600" b="1" dirty="0">
                <a:solidFill>
                  <a:prstClr val="black"/>
                </a:solidFill>
                <a:effectLst>
                  <a:outerShdw blurRad="38100" dist="38100" dir="2700000" algn="tl">
                    <a:srgbClr val="000000">
                      <a:alpha val="43137"/>
                    </a:srgbClr>
                  </a:outerShdw>
                </a:effectLst>
              </a:rPr>
              <a:t>. </a:t>
            </a:r>
            <a:r>
              <a:rPr lang="pt-BR" b="1" dirty="0">
                <a:solidFill>
                  <a:prstClr val="black"/>
                </a:solidFill>
                <a:effectLst>
                  <a:outerShdw blurRad="38100" dist="38100" dir="2700000" algn="tl">
                    <a:srgbClr val="000000">
                      <a:alpha val="43137"/>
                    </a:srgbClr>
                  </a:outerShdw>
                </a:effectLst>
              </a:rPr>
              <a:t>Toda pessoa tem direito a que se respeite sua integridade</a:t>
            </a:r>
            <a:r>
              <a:rPr lang="pt-BR" sz="1600" b="1" dirty="0">
                <a:solidFill>
                  <a:prstClr val="black"/>
                </a:solidFill>
                <a:effectLst>
                  <a:outerShdw blurRad="38100" dist="38100" dir="2700000" algn="tl">
                    <a:srgbClr val="000000">
                      <a:alpha val="43137"/>
                    </a:srgbClr>
                  </a:outerShdw>
                </a:effectLst>
              </a:rPr>
              <a:t> física, </a:t>
            </a:r>
            <a:r>
              <a:rPr lang="pt-BR" sz="2000" b="1" dirty="0">
                <a:solidFill>
                  <a:srgbClr val="FF0000"/>
                </a:solidFill>
                <a:effectLst>
                  <a:outerShdw blurRad="38100" dist="38100" dir="2700000" algn="tl">
                    <a:srgbClr val="000000">
                      <a:alpha val="43137"/>
                    </a:srgbClr>
                  </a:outerShdw>
                </a:effectLst>
              </a:rPr>
              <a:t>psíquica</a:t>
            </a:r>
            <a:r>
              <a:rPr lang="pt-BR" sz="1600" b="1" dirty="0">
                <a:solidFill>
                  <a:prstClr val="black"/>
                </a:solidFill>
                <a:effectLst>
                  <a:outerShdw blurRad="38100" dist="38100" dir="2700000" algn="tl">
                    <a:srgbClr val="000000">
                      <a:alpha val="43137"/>
                    </a:srgbClr>
                  </a:outerShdw>
                </a:effectLst>
              </a:rPr>
              <a:t> e moral.</a:t>
            </a:r>
          </a:p>
          <a:p>
            <a:endParaRPr lang="pt-BR" sz="1600" b="1" dirty="0">
              <a:solidFill>
                <a:prstClr val="black"/>
              </a:solidFill>
              <a:effectLst>
                <a:outerShdw blurRad="38100" dist="38100" dir="2700000" algn="tl">
                  <a:srgbClr val="000000">
                    <a:alpha val="43137"/>
                  </a:srgbClr>
                </a:outerShdw>
              </a:effectLst>
            </a:endParaRPr>
          </a:p>
          <a:p>
            <a:r>
              <a:rPr lang="pt-BR" sz="1600" b="1" dirty="0" smtClean="0">
                <a:solidFill>
                  <a:prstClr val="black"/>
                </a:solidFill>
                <a:effectLst>
                  <a:outerShdw blurRad="38100" dist="38100" dir="2700000" algn="tl">
                    <a:srgbClr val="000000">
                      <a:alpha val="43137"/>
                    </a:srgbClr>
                  </a:outerShdw>
                </a:effectLst>
              </a:rPr>
              <a:t>		2</a:t>
            </a:r>
            <a:r>
              <a:rPr lang="pt-BR" sz="1600" b="1" dirty="0">
                <a:solidFill>
                  <a:prstClr val="black"/>
                </a:solidFill>
                <a:effectLst>
                  <a:outerShdw blurRad="38100" dist="38100" dir="2700000" algn="tl">
                    <a:srgbClr val="000000">
                      <a:alpha val="43137"/>
                    </a:srgbClr>
                  </a:outerShdw>
                </a:effectLst>
              </a:rPr>
              <a:t>. Ninguém deve ser submetido a torturas, nem a penas ou tratos cruéis, desumanos ou degradantes. </a:t>
            </a:r>
            <a:r>
              <a:rPr lang="pt-BR" sz="2000" b="1" dirty="0">
                <a:solidFill>
                  <a:srgbClr val="FF0000"/>
                </a:solidFill>
                <a:effectLst>
                  <a:outerShdw blurRad="38100" dist="38100" dir="2700000" algn="tl">
                    <a:srgbClr val="000000">
                      <a:alpha val="43137"/>
                    </a:srgbClr>
                  </a:outerShdw>
                </a:effectLst>
              </a:rPr>
              <a:t>Toda </a:t>
            </a:r>
            <a:r>
              <a:rPr lang="pt-BR" sz="2000" b="1" dirty="0" smtClean="0">
                <a:solidFill>
                  <a:srgbClr val="FF0000"/>
                </a:solidFill>
                <a:effectLst>
                  <a:outerShdw blurRad="38100" dist="38100" dir="2700000" algn="tl">
                    <a:srgbClr val="000000">
                      <a:alpha val="43137"/>
                    </a:srgbClr>
                  </a:outerShdw>
                </a:effectLst>
              </a:rPr>
              <a:t>			pessoa privada </a:t>
            </a:r>
            <a:r>
              <a:rPr lang="pt-BR" sz="2000" b="1" dirty="0">
                <a:solidFill>
                  <a:srgbClr val="FF0000"/>
                </a:solidFill>
                <a:effectLst>
                  <a:outerShdw blurRad="38100" dist="38100" dir="2700000" algn="tl">
                    <a:srgbClr val="000000">
                      <a:alpha val="43137"/>
                    </a:srgbClr>
                  </a:outerShdw>
                </a:effectLst>
              </a:rPr>
              <a:t>de liberdade deve ser tratada com o respeito devido à dignidade </a:t>
            </a:r>
            <a:r>
              <a:rPr lang="pt-BR" sz="2000" b="1" dirty="0" smtClean="0">
                <a:solidFill>
                  <a:srgbClr val="FF0000"/>
                </a:solidFill>
                <a:effectLst>
                  <a:outerShdw blurRad="38100" dist="38100" dir="2700000" algn="tl">
                    <a:srgbClr val="000000">
                      <a:alpha val="43137"/>
                    </a:srgbClr>
                  </a:outerShdw>
                </a:effectLst>
              </a:rPr>
              <a:t>					inerente </a:t>
            </a:r>
            <a:r>
              <a:rPr lang="pt-BR" sz="2000" b="1" dirty="0">
                <a:solidFill>
                  <a:srgbClr val="FF0000"/>
                </a:solidFill>
                <a:effectLst>
                  <a:outerShdw blurRad="38100" dist="38100" dir="2700000" algn="tl">
                    <a:srgbClr val="000000">
                      <a:alpha val="43137"/>
                    </a:srgbClr>
                  </a:outerShdw>
                </a:effectLst>
              </a:rPr>
              <a:t>ao ser humano</a:t>
            </a:r>
            <a:r>
              <a:rPr lang="pt-BR" sz="1600" b="1" dirty="0">
                <a:solidFill>
                  <a:prstClr val="black"/>
                </a:solidFill>
                <a:effectLst>
                  <a:outerShdw blurRad="38100" dist="38100" dir="2700000" algn="tl">
                    <a:srgbClr val="000000">
                      <a:alpha val="43137"/>
                    </a:srgbClr>
                  </a:outerShdw>
                </a:effectLst>
              </a:rPr>
              <a:t>.</a:t>
            </a:r>
          </a:p>
          <a:p>
            <a:endParaRPr lang="pt-BR" sz="1600" b="1" dirty="0" smtClean="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97077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4678204"/>
          </a:xfrm>
          <a:prstGeom prst="rect">
            <a:avLst/>
          </a:prstGeom>
          <a:noFill/>
        </p:spPr>
        <p:txBody>
          <a:bodyPr wrap="square" rtlCol="0">
            <a:spAutoFit/>
          </a:bodyPr>
          <a:lstStyle/>
          <a:p>
            <a:r>
              <a:rPr lang="pt-BR" b="1" u="sng" dirty="0">
                <a:solidFill>
                  <a:prstClr val="black"/>
                </a:solidFill>
                <a:effectLst>
                  <a:outerShdw blurRad="38100" dist="38100" dir="2700000" algn="tl">
                    <a:srgbClr val="000000">
                      <a:alpha val="43137"/>
                    </a:srgbClr>
                  </a:outerShdw>
                </a:effectLst>
              </a:rPr>
              <a:t>MODELO DE HC</a:t>
            </a:r>
            <a:r>
              <a:rPr lang="pt-BR" b="1" dirty="0">
                <a:solidFill>
                  <a:prstClr val="black"/>
                </a:solidFill>
                <a:effectLst>
                  <a:outerShdw blurRad="38100" dist="38100" dir="2700000" algn="tl">
                    <a:srgbClr val="000000">
                      <a:alpha val="43137"/>
                    </a:srgbClr>
                  </a:outerShdw>
                </a:effectLst>
              </a:rPr>
              <a:t>... (continuação</a:t>
            </a:r>
            <a:r>
              <a:rPr lang="pt-BR" b="1" dirty="0" smtClean="0">
                <a:solidFill>
                  <a:prstClr val="black"/>
                </a:solidFill>
                <a:effectLst>
                  <a:outerShdw blurRad="38100" dist="38100" dir="2700000" algn="tl">
                    <a:srgbClr val="000000">
                      <a:alpha val="43137"/>
                    </a:srgbClr>
                  </a:outerShdw>
                </a:effectLst>
              </a:rPr>
              <a:t>...)</a:t>
            </a:r>
          </a:p>
          <a:p>
            <a:endParaRPr lang="pt-BR" b="1" dirty="0">
              <a:solidFill>
                <a:prstClr val="black"/>
              </a:solidFill>
              <a:effectLst>
                <a:outerShdw blurRad="38100" dist="38100" dir="2700000" algn="tl">
                  <a:srgbClr val="000000">
                    <a:alpha val="43137"/>
                  </a:srgbClr>
                </a:outerShdw>
              </a:effectLst>
            </a:endParaRPr>
          </a:p>
          <a:p>
            <a:endParaRPr lang="pt-BR" b="1" dirty="0" smtClean="0">
              <a:solidFill>
                <a:prstClr val="black"/>
              </a:solidFill>
              <a:effectLst>
                <a:outerShdw blurRad="38100" dist="38100" dir="2700000" algn="tl">
                  <a:srgbClr val="000000">
                    <a:alpha val="43137"/>
                  </a:srgbClr>
                </a:outerShdw>
              </a:effectLst>
            </a:endParaRPr>
          </a:p>
          <a:p>
            <a:r>
              <a:rPr lang="pt-BR" b="1" dirty="0" smtClean="0">
                <a:solidFill>
                  <a:prstClr val="black"/>
                </a:solidFill>
                <a:effectLst>
                  <a:outerShdw blurRad="38100" dist="38100" dir="2700000" algn="tl">
                    <a:srgbClr val="000000">
                      <a:alpha val="43137"/>
                    </a:srgbClr>
                  </a:outerShdw>
                </a:effectLst>
              </a:rPr>
              <a:t>SOBRE O PEDIDO DE LIMINAR: </a:t>
            </a:r>
          </a:p>
          <a:p>
            <a:endParaRPr lang="pt-BR" b="1" dirty="0" smtClean="0">
              <a:solidFill>
                <a:prstClr val="black"/>
              </a:solidFill>
              <a:effectLst>
                <a:outerShdw blurRad="38100" dist="38100" dir="2700000" algn="tl">
                  <a:srgbClr val="000000">
                    <a:alpha val="43137"/>
                  </a:srgbClr>
                </a:outerShdw>
              </a:effectLst>
            </a:endParaRPr>
          </a:p>
          <a:p>
            <a:r>
              <a:rPr lang="pt-BR" b="1" dirty="0" smtClean="0">
                <a:solidFill>
                  <a:prstClr val="black"/>
                </a:solidFill>
                <a:effectLst>
                  <a:outerShdw blurRad="38100" dist="38100" dir="2700000" algn="tl">
                    <a:srgbClr val="000000">
                      <a:alpha val="43137"/>
                    </a:srgbClr>
                  </a:outerShdw>
                </a:effectLst>
              </a:rPr>
              <a:t>Evite que o pedido de liminar em HC ostente caráter manifestamente satisfativo </a:t>
            </a:r>
            <a:r>
              <a:rPr lang="pt-BR" b="1" dirty="0">
                <a:solidFill>
                  <a:prstClr val="black"/>
                </a:solidFill>
                <a:effectLst>
                  <a:outerShdw blurRad="38100" dist="38100" dir="2700000" algn="tl">
                    <a:srgbClr val="000000">
                      <a:alpha val="43137"/>
                    </a:srgbClr>
                  </a:outerShdw>
                </a:effectLst>
              </a:rPr>
              <a:t>d</a:t>
            </a:r>
            <a:r>
              <a:rPr lang="pt-BR" b="1" dirty="0" smtClean="0">
                <a:solidFill>
                  <a:prstClr val="black"/>
                </a:solidFill>
                <a:effectLst>
                  <a:outerShdw blurRad="38100" dist="38100" dir="2700000" algn="tl">
                    <a:srgbClr val="000000">
                      <a:alpha val="43137"/>
                    </a:srgbClr>
                  </a:outerShdw>
                </a:effectLst>
              </a:rPr>
              <a:t>a tutela meritória. Em outras palavras, não deixa que a medida liminar se entrose com o mérito da impetração</a:t>
            </a:r>
            <a:endParaRPr lang="pt-BR" b="1" dirty="0">
              <a:solidFill>
                <a:prstClr val="black"/>
              </a:solidFill>
              <a:effectLst>
                <a:outerShdw blurRad="38100" dist="38100" dir="2700000" algn="tl">
                  <a:srgbClr val="000000">
                    <a:alpha val="43137"/>
                  </a:srgbClr>
                </a:outerShdw>
              </a:effectLst>
            </a:endParaRPr>
          </a:p>
          <a:p>
            <a:pPr algn="just"/>
            <a:endParaRPr lang="pt-BR" b="1" dirty="0" smtClean="0">
              <a:solidFill>
                <a:prstClr val="black"/>
              </a:solidFill>
              <a:effectLst>
                <a:outerShdw blurRad="38100" dist="38100" dir="2700000" algn="tl">
                  <a:srgbClr val="000000">
                    <a:alpha val="43137"/>
                  </a:srgbClr>
                </a:outerShdw>
              </a:effectLst>
            </a:endParaRPr>
          </a:p>
          <a:p>
            <a:pPr algn="just"/>
            <a:endParaRPr lang="pt-BR" sz="1600" b="1" dirty="0">
              <a:solidFill>
                <a:prstClr val="black"/>
              </a:solidFill>
              <a:effectLst>
                <a:outerShdw blurRad="38100" dist="38100" dir="2700000" algn="tl">
                  <a:srgbClr val="000000">
                    <a:alpha val="43137"/>
                  </a:srgbClr>
                </a:outerShdw>
              </a:effectLst>
            </a:endParaRPr>
          </a:p>
          <a:p>
            <a:pPr algn="just"/>
            <a:endParaRPr lang="pt-BR" sz="1600" b="1" dirty="0" smtClean="0">
              <a:solidFill>
                <a:prstClr val="black"/>
              </a:solidFill>
              <a:effectLst>
                <a:outerShdw blurRad="38100" dist="38100" dir="2700000" algn="tl">
                  <a:srgbClr val="000000">
                    <a:alpha val="43137"/>
                  </a:srgbClr>
                </a:outerShdw>
              </a:effectLst>
            </a:endParaRPr>
          </a:p>
          <a:p>
            <a:pPr algn="just"/>
            <a:endParaRPr lang="pt-BR" sz="1600" b="1" dirty="0">
              <a:solidFill>
                <a:prstClr val="black"/>
              </a:solidFill>
              <a:effectLst>
                <a:outerShdw blurRad="38100" dist="38100" dir="2700000" algn="tl">
                  <a:srgbClr val="000000">
                    <a:alpha val="43137"/>
                  </a:srgbClr>
                </a:outerShdw>
              </a:effectLst>
            </a:endParaRPr>
          </a:p>
          <a:p>
            <a:pPr algn="just"/>
            <a:endParaRPr lang="pt-BR" sz="1600" b="1" dirty="0" smtClean="0">
              <a:solidFill>
                <a:prstClr val="black"/>
              </a:solidFill>
              <a:effectLst>
                <a:outerShdw blurRad="38100" dist="38100" dir="2700000" algn="tl">
                  <a:srgbClr val="000000">
                    <a:alpha val="43137"/>
                  </a:srgbClr>
                </a:outerShdw>
              </a:effectLst>
            </a:endParaRPr>
          </a:p>
          <a:p>
            <a:pPr algn="just"/>
            <a:endParaRPr lang="pt-BR" sz="1600" b="1" dirty="0" smtClean="0">
              <a:solidFill>
                <a:prstClr val="black"/>
              </a:solidFill>
              <a:effectLst>
                <a:outerShdw blurRad="38100" dist="38100" dir="2700000" algn="tl">
                  <a:srgbClr val="000000">
                    <a:alpha val="43137"/>
                  </a:srgbClr>
                </a:outerShdw>
              </a:effectLst>
            </a:endParaRPr>
          </a:p>
          <a:p>
            <a:pPr algn="just"/>
            <a:endParaRPr lang="pt-BR" sz="1600" b="1" dirty="0" smtClean="0">
              <a:solidFill>
                <a:prstClr val="black"/>
              </a:solidFill>
              <a:effectLst>
                <a:outerShdw blurRad="38100" dist="38100" dir="2700000" algn="tl">
                  <a:srgbClr val="000000">
                    <a:alpha val="43137"/>
                  </a:srgbClr>
                </a:outerShdw>
              </a:effectLst>
            </a:endParaRPr>
          </a:p>
          <a:p>
            <a:pPr algn="just"/>
            <a:r>
              <a:rPr lang="pt-BR" sz="1600" b="1" dirty="0" err="1" smtClean="0">
                <a:solidFill>
                  <a:prstClr val="black"/>
                </a:solidFill>
                <a:effectLst>
                  <a:outerShdw blurRad="38100" dist="38100" dir="2700000" algn="tl">
                    <a:srgbClr val="000000">
                      <a:alpha val="43137"/>
                    </a:srgbClr>
                  </a:outerShdw>
                </a:effectLst>
              </a:rPr>
              <a:t>Ex</a:t>
            </a:r>
            <a:r>
              <a:rPr lang="pt-BR" sz="1600" b="1" dirty="0" smtClean="0">
                <a:solidFill>
                  <a:prstClr val="black"/>
                </a:solidFill>
                <a:effectLst>
                  <a:outerShdw blurRad="38100" dist="38100" dir="2700000" algn="tl">
                    <a:srgbClr val="000000">
                      <a:alpha val="43137"/>
                    </a:srgbClr>
                  </a:outerShdw>
                </a:effectLst>
              </a:rPr>
              <a:t> </a:t>
            </a:r>
            <a:r>
              <a:rPr lang="pt-BR" sz="1600" b="1" dirty="0">
                <a:solidFill>
                  <a:prstClr val="black"/>
                </a:solidFill>
                <a:effectLst>
                  <a:outerShdw blurRad="38100" dist="38100" dir="2700000" algn="tl">
                    <a:srgbClr val="000000">
                      <a:alpha val="43137"/>
                    </a:srgbClr>
                  </a:outerShdw>
                </a:effectLst>
              </a:rPr>
              <a:t>positis, os impetrantes requerem a concessão de medida liminar, a fim de que </a:t>
            </a:r>
            <a:r>
              <a:rPr lang="pt-BR" b="1" dirty="0">
                <a:solidFill>
                  <a:srgbClr val="FF0000"/>
                </a:solidFill>
                <a:effectLst>
                  <a:outerShdw blurRad="38100" dist="38100" dir="2700000" algn="tl">
                    <a:srgbClr val="000000">
                      <a:alpha val="43137"/>
                    </a:srgbClr>
                  </a:outerShdw>
                </a:effectLst>
              </a:rPr>
              <a:t>seja o paciente submetido à medida cautelar pleiteada</a:t>
            </a:r>
            <a:r>
              <a:rPr lang="pt-BR" sz="1600" b="1" dirty="0">
                <a:solidFill>
                  <a:prstClr val="black"/>
                </a:solidFill>
                <a:effectLst>
                  <a:outerShdw blurRad="38100" dist="38100" dir="2700000" algn="tl">
                    <a:srgbClr val="000000">
                      <a:alpha val="43137"/>
                    </a:srgbClr>
                  </a:outerShdw>
                </a:effectLst>
              </a:rPr>
              <a:t>, em estabelecimento próprio, para garantir a sua integridade, </a:t>
            </a:r>
            <a:r>
              <a:rPr lang="pt-BR" sz="2000" b="1" dirty="0">
                <a:solidFill>
                  <a:srgbClr val="FF0000"/>
                </a:solidFill>
                <a:effectLst>
                  <a:outerShdw blurRad="38100" dist="38100" dir="2700000" algn="tl">
                    <a:srgbClr val="000000">
                      <a:alpha val="43137"/>
                    </a:srgbClr>
                  </a:outerShdw>
                </a:effectLst>
              </a:rPr>
              <a:t>até a realização da perícia médica e o julgamento do mérito deste writ por este E. Tribunal</a:t>
            </a:r>
            <a:r>
              <a:rPr lang="pt-BR" sz="2000" b="1" dirty="0" smtClean="0">
                <a:solidFill>
                  <a:srgbClr val="FF0000"/>
                </a:solidFill>
                <a:effectLst>
                  <a:outerShdw blurRad="38100" dist="38100" dir="2700000" algn="tl">
                    <a:srgbClr val="000000">
                      <a:alpha val="43137"/>
                    </a:srgbClr>
                  </a:outerShdw>
                </a:effectLst>
              </a:rPr>
              <a:t>.</a:t>
            </a:r>
            <a:endParaRPr lang="pt-BR" sz="2000" b="1" dirty="0">
              <a:solidFill>
                <a:srgbClr val="FF0000"/>
              </a:solidFill>
              <a:effectLst>
                <a:outerShdw blurRad="38100" dist="38100" dir="2700000" algn="tl">
                  <a:srgbClr val="000000">
                    <a:alpha val="43137"/>
                  </a:srgbClr>
                </a:outerShdw>
              </a:effectLst>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2736930524"/>
              </p:ext>
            </p:extLst>
          </p:nvPr>
        </p:nvGraphicFramePr>
        <p:xfrm>
          <a:off x="353221" y="3153100"/>
          <a:ext cx="5757863" cy="812800"/>
        </p:xfrm>
        <a:graphic>
          <a:graphicData uri="http://schemas.openxmlformats.org/presentationml/2006/ole">
            <mc:AlternateContent xmlns:mc="http://schemas.openxmlformats.org/markup-compatibility/2006">
              <mc:Choice xmlns:v="urn:schemas-microsoft-com:vml" Requires="v">
                <p:oleObj spid="_x0000_s4272" name="Documento" r:id="rId4" imgW="5757845" imgH="812734" progId="Word.Document.12">
                  <p:embed/>
                </p:oleObj>
              </mc:Choice>
              <mc:Fallback>
                <p:oleObj name="Documento" r:id="rId4" imgW="5757845" imgH="812734" progId="Word.Document.12">
                  <p:embed/>
                  <p:pic>
                    <p:nvPicPr>
                      <p:cNvPr id="0" name=""/>
                      <p:cNvPicPr/>
                      <p:nvPr/>
                    </p:nvPicPr>
                    <p:blipFill>
                      <a:blip r:embed="rId5"/>
                      <a:stretch>
                        <a:fillRect/>
                      </a:stretch>
                    </p:blipFill>
                    <p:spPr>
                      <a:xfrm>
                        <a:off x="353221" y="3153100"/>
                        <a:ext cx="5757863" cy="812800"/>
                      </a:xfrm>
                      <a:prstGeom prst="rect">
                        <a:avLst/>
                      </a:prstGeom>
                    </p:spPr>
                  </p:pic>
                </p:oleObj>
              </mc:Fallback>
            </mc:AlternateContent>
          </a:graphicData>
        </a:graphic>
      </p:graphicFrame>
    </p:spTree>
    <p:extLst>
      <p:ext uri="{BB962C8B-B14F-4D97-AF65-F5344CB8AC3E}">
        <p14:creationId xmlns:p14="http://schemas.microsoft.com/office/powerpoint/2010/main" val="10190335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96333" y="206387"/>
            <a:ext cx="11629503" cy="6924973"/>
          </a:xfrm>
          <a:prstGeom prst="rect">
            <a:avLst/>
          </a:prstGeom>
          <a:noFill/>
        </p:spPr>
        <p:txBody>
          <a:bodyPr wrap="square" rtlCol="0">
            <a:spAutoFit/>
          </a:bodyPr>
          <a:lstStyle/>
          <a:p>
            <a:r>
              <a:rPr lang="pt-BR" b="1" u="sng" dirty="0">
                <a:solidFill>
                  <a:prstClr val="black"/>
                </a:solidFill>
                <a:effectLst>
                  <a:outerShdw blurRad="38100" dist="38100" dir="2700000" algn="tl">
                    <a:srgbClr val="000000">
                      <a:alpha val="43137"/>
                    </a:srgbClr>
                  </a:outerShdw>
                </a:effectLst>
              </a:rPr>
              <a:t>MODELO DE HC</a:t>
            </a:r>
            <a:r>
              <a:rPr lang="pt-BR" b="1" dirty="0">
                <a:solidFill>
                  <a:prstClr val="black"/>
                </a:solidFill>
                <a:effectLst>
                  <a:outerShdw blurRad="38100" dist="38100" dir="2700000" algn="tl">
                    <a:srgbClr val="000000">
                      <a:alpha val="43137"/>
                    </a:srgbClr>
                  </a:outerShdw>
                </a:effectLst>
              </a:rPr>
              <a:t>... (continuação</a:t>
            </a:r>
            <a:r>
              <a:rPr lang="pt-BR" b="1" dirty="0" smtClean="0">
                <a:solidFill>
                  <a:prstClr val="black"/>
                </a:solidFill>
                <a:effectLst>
                  <a:outerShdw blurRad="38100" dist="38100" dir="2700000" algn="tl">
                    <a:srgbClr val="000000">
                      <a:alpha val="43137"/>
                    </a:srgbClr>
                  </a:outerShdw>
                </a:effectLst>
              </a:rPr>
              <a:t>...)</a:t>
            </a:r>
          </a:p>
          <a:p>
            <a:endParaRPr lang="pt-BR" b="1" dirty="0">
              <a:solidFill>
                <a:prstClr val="black"/>
              </a:solidFill>
              <a:effectLst>
                <a:outerShdw blurRad="38100" dist="38100" dir="2700000" algn="tl">
                  <a:srgbClr val="000000">
                    <a:alpha val="43137"/>
                  </a:srgbClr>
                </a:outerShdw>
              </a:effectLst>
            </a:endParaRPr>
          </a:p>
          <a:p>
            <a:endParaRPr lang="pt-BR" b="1" dirty="0" smtClean="0">
              <a:solidFill>
                <a:prstClr val="black"/>
              </a:solidFill>
              <a:effectLst>
                <a:outerShdw blurRad="38100" dist="38100" dir="2700000" algn="tl">
                  <a:srgbClr val="000000">
                    <a:alpha val="43137"/>
                  </a:srgbClr>
                </a:outerShdw>
              </a:effectLst>
            </a:endParaRPr>
          </a:p>
          <a:p>
            <a:endParaRPr lang="pt-BR" b="1" dirty="0">
              <a:solidFill>
                <a:prstClr val="black"/>
              </a:solidFill>
              <a:effectLst>
                <a:outerShdw blurRad="38100" dist="38100" dir="2700000" algn="tl">
                  <a:srgbClr val="000000">
                    <a:alpha val="43137"/>
                  </a:srgbClr>
                </a:outerShdw>
              </a:effectLst>
            </a:endParaRPr>
          </a:p>
          <a:p>
            <a:endParaRPr lang="pt-BR" b="1" dirty="0" smtClean="0">
              <a:solidFill>
                <a:prstClr val="black"/>
              </a:solidFill>
              <a:effectLst>
                <a:outerShdw blurRad="38100" dist="38100" dir="2700000" algn="tl">
                  <a:srgbClr val="000000">
                    <a:alpha val="43137"/>
                  </a:srgbClr>
                </a:outerShdw>
              </a:effectLst>
            </a:endParaRPr>
          </a:p>
          <a:p>
            <a:endParaRPr lang="pt-BR" b="1" dirty="0">
              <a:solidFill>
                <a:prstClr val="black"/>
              </a:solidFill>
              <a:effectLst>
                <a:outerShdw blurRad="38100" dist="38100" dir="2700000" algn="tl">
                  <a:srgbClr val="000000">
                    <a:alpha val="43137"/>
                  </a:srgbClr>
                </a:outerShdw>
              </a:effectLst>
            </a:endParaRPr>
          </a:p>
          <a:p>
            <a:pPr algn="just"/>
            <a:r>
              <a:rPr lang="pt-BR" sz="1600" b="1" dirty="0">
                <a:solidFill>
                  <a:prstClr val="black"/>
                </a:solidFill>
                <a:effectLst>
                  <a:outerShdw blurRad="38100" dist="38100" dir="2700000" algn="tl">
                    <a:srgbClr val="000000">
                      <a:alpha val="43137"/>
                    </a:srgbClr>
                  </a:outerShdw>
                </a:effectLst>
              </a:rPr>
              <a:t>Do exposto, demonstrada a ilegalidade da ordem que mantém o paciente privado de sua liberdade, em estabelecimento penal comum, pleiteia-se a concessão de medida liminar para que ao Paciente seja aplicada a medida cautelar prevista no artigo 319, inciso VII, do CPP, até o julgamento do mérito do presente writ, em razão da verossimilhança das alegações, em cotejo com a vasta documentação acostada.</a:t>
            </a:r>
          </a:p>
          <a:p>
            <a:endParaRPr lang="pt-BR" sz="1600" b="1" dirty="0">
              <a:solidFill>
                <a:prstClr val="black"/>
              </a:solidFill>
              <a:effectLst>
                <a:outerShdw blurRad="38100" dist="38100" dir="2700000" algn="tl">
                  <a:srgbClr val="000000">
                    <a:alpha val="43137"/>
                  </a:srgbClr>
                </a:outerShdw>
              </a:effectLst>
            </a:endParaRPr>
          </a:p>
          <a:p>
            <a:pPr algn="just"/>
            <a:r>
              <a:rPr lang="pt-BR" sz="1600" b="1" dirty="0">
                <a:solidFill>
                  <a:prstClr val="black"/>
                </a:solidFill>
                <a:effectLst>
                  <a:outerShdw blurRad="38100" dist="38100" dir="2700000" algn="tl">
                    <a:srgbClr val="000000">
                      <a:alpha val="43137"/>
                    </a:srgbClr>
                  </a:outerShdw>
                </a:effectLst>
              </a:rPr>
              <a:t>Subsidiariamente, caso se entenda de forma contrária, que ao menos se façam as recomendações pertinentes ao estabelecimento responsável por sua custódia - Penitenciária I “José Parada Neto” de Guarulhos, sobre sua possível doença mental e a necessidade de separá-lo dos demais presos, concedendo-lhe, incontinenti, consulta médica para que se averigue se as condições de encarceramento estão causando prejuízos notáveis à sua saúde mental, até análise final do mérito da presente impetração por este E. Tribunal, o que fará singela homenagem ao Direito e à Justiça, sendo ao julgar o mérito mantida em definitivo a presente ordem de Habeas Corpus.</a:t>
            </a:r>
          </a:p>
          <a:p>
            <a:endParaRPr lang="pt-BR" sz="1600" b="1" dirty="0">
              <a:solidFill>
                <a:prstClr val="black"/>
              </a:solidFill>
              <a:effectLst>
                <a:outerShdw blurRad="38100" dist="38100" dir="2700000" algn="tl">
                  <a:srgbClr val="000000">
                    <a:alpha val="43137"/>
                  </a:srgbClr>
                </a:outerShdw>
              </a:effectLst>
            </a:endParaRPr>
          </a:p>
          <a:p>
            <a:r>
              <a:rPr lang="pt-BR" sz="1600" b="1" dirty="0">
                <a:solidFill>
                  <a:prstClr val="black"/>
                </a:solidFill>
                <a:effectLst>
                  <a:outerShdw blurRad="38100" dist="38100" dir="2700000" algn="tl">
                    <a:srgbClr val="000000">
                      <a:alpha val="43137"/>
                    </a:srgbClr>
                  </a:outerShdw>
                </a:effectLst>
              </a:rPr>
              <a:t>Termos em que,</a:t>
            </a:r>
          </a:p>
          <a:p>
            <a:r>
              <a:rPr lang="pt-BR" sz="1600" b="1" dirty="0">
                <a:solidFill>
                  <a:prstClr val="black"/>
                </a:solidFill>
                <a:effectLst>
                  <a:outerShdw blurRad="38100" dist="38100" dir="2700000" algn="tl">
                    <a:srgbClr val="000000">
                      <a:alpha val="43137"/>
                    </a:srgbClr>
                  </a:outerShdw>
                </a:effectLst>
              </a:rPr>
              <a:t>pede e espera deferimento;</a:t>
            </a:r>
          </a:p>
          <a:p>
            <a:r>
              <a:rPr lang="pt-BR" sz="1600" b="1" dirty="0">
                <a:solidFill>
                  <a:prstClr val="black"/>
                </a:solidFill>
                <a:effectLst>
                  <a:outerShdw blurRad="38100" dist="38100" dir="2700000" algn="tl">
                    <a:srgbClr val="000000">
                      <a:alpha val="43137"/>
                    </a:srgbClr>
                  </a:outerShdw>
                </a:effectLst>
              </a:rPr>
              <a:t>Cajamar, 09 de dezembro de 2.016</a:t>
            </a:r>
          </a:p>
          <a:p>
            <a:endParaRPr lang="pt-BR" sz="1600" b="1" dirty="0">
              <a:solidFill>
                <a:prstClr val="black"/>
              </a:solidFill>
              <a:effectLst>
                <a:outerShdw blurRad="38100" dist="38100" dir="2700000" algn="tl">
                  <a:srgbClr val="000000">
                    <a:alpha val="43137"/>
                  </a:srgbClr>
                </a:outerShdw>
              </a:effectLst>
            </a:endParaRPr>
          </a:p>
          <a:p>
            <a:endParaRPr lang="pt-BR" sz="1600" b="1" dirty="0">
              <a:solidFill>
                <a:prstClr val="black"/>
              </a:solidFill>
              <a:effectLst>
                <a:outerShdw blurRad="38100" dist="38100" dir="2700000" algn="tl">
                  <a:srgbClr val="000000">
                    <a:alpha val="43137"/>
                  </a:srgbClr>
                </a:outerShdw>
              </a:effectLst>
            </a:endParaRPr>
          </a:p>
          <a:p>
            <a:r>
              <a:rPr lang="pt-BR" sz="1600" b="1" dirty="0" smtClean="0">
                <a:solidFill>
                  <a:prstClr val="black"/>
                </a:solidFill>
                <a:effectLst>
                  <a:outerShdw blurRad="38100" dist="38100" dir="2700000" algn="tl">
                    <a:srgbClr val="000000">
                      <a:alpha val="43137"/>
                    </a:srgbClr>
                  </a:outerShdw>
                </a:effectLst>
              </a:rPr>
              <a:t>MARCEL </a:t>
            </a:r>
            <a:r>
              <a:rPr lang="pt-BR" sz="1600" b="1" dirty="0">
                <a:solidFill>
                  <a:prstClr val="black"/>
                </a:solidFill>
                <a:effectLst>
                  <a:outerShdw blurRad="38100" dist="38100" dir="2700000" algn="tl">
                    <a:srgbClr val="000000">
                      <a:alpha val="43137"/>
                    </a:srgbClr>
                  </a:outerShdw>
                </a:effectLst>
              </a:rPr>
              <a:t>RIBAS DE OLIVEIRA</a:t>
            </a:r>
          </a:p>
          <a:p>
            <a:r>
              <a:rPr lang="pt-BR" sz="1600" b="1" dirty="0">
                <a:solidFill>
                  <a:prstClr val="black"/>
                </a:solidFill>
                <a:effectLst>
                  <a:outerShdw blurRad="38100" dist="38100" dir="2700000" algn="tl">
                    <a:srgbClr val="000000">
                      <a:alpha val="43137"/>
                    </a:srgbClr>
                  </a:outerShdw>
                </a:effectLst>
              </a:rPr>
              <a:t>     </a:t>
            </a:r>
            <a:r>
              <a:rPr lang="pt-BR" sz="1600" b="1" dirty="0" smtClean="0">
                <a:solidFill>
                  <a:prstClr val="black"/>
                </a:solidFill>
                <a:effectLst>
                  <a:outerShdw blurRad="38100" dist="38100" dir="2700000" algn="tl">
                    <a:srgbClr val="000000">
                      <a:alpha val="43137"/>
                    </a:srgbClr>
                  </a:outerShdw>
                </a:effectLst>
              </a:rPr>
              <a:t>OAB/SP </a:t>
            </a:r>
            <a:r>
              <a:rPr lang="pt-BR" sz="1600" b="1" dirty="0">
                <a:solidFill>
                  <a:prstClr val="black"/>
                </a:solidFill>
                <a:effectLst>
                  <a:outerShdw blurRad="38100" dist="38100" dir="2700000" algn="tl">
                    <a:srgbClr val="000000">
                      <a:alpha val="43137"/>
                    </a:srgbClr>
                  </a:outerShdw>
                </a:effectLst>
              </a:rPr>
              <a:t>Nº 314.662</a:t>
            </a:r>
          </a:p>
          <a:p>
            <a:endParaRPr lang="pt-BR" sz="1600" b="1" dirty="0" smtClean="0">
              <a:solidFill>
                <a:prstClr val="black"/>
              </a:solidFill>
              <a:effectLst>
                <a:outerShdw blurRad="38100" dist="38100" dir="2700000" algn="tl">
                  <a:srgbClr val="000000">
                    <a:alpha val="43137"/>
                  </a:srgbClr>
                </a:outerShdw>
              </a:effectLst>
            </a:endParaRPr>
          </a:p>
          <a:p>
            <a:endParaRPr lang="pt-BR" sz="1600" b="1" dirty="0" smtClean="0">
              <a:solidFill>
                <a:prstClr val="black"/>
              </a:solidFill>
              <a:effectLst>
                <a:outerShdw blurRad="38100" dist="38100" dir="2700000" algn="tl">
                  <a:srgbClr val="000000">
                    <a:alpha val="43137"/>
                  </a:srgbClr>
                </a:outerShdw>
              </a:effectLst>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1067740474"/>
              </p:ext>
            </p:extLst>
          </p:nvPr>
        </p:nvGraphicFramePr>
        <p:xfrm>
          <a:off x="353221" y="908878"/>
          <a:ext cx="5757863" cy="812800"/>
        </p:xfrm>
        <a:graphic>
          <a:graphicData uri="http://schemas.openxmlformats.org/presentationml/2006/ole">
            <mc:AlternateContent xmlns:mc="http://schemas.openxmlformats.org/markup-compatibility/2006">
              <mc:Choice xmlns:v="urn:schemas-microsoft-com:vml" Requires="v">
                <p:oleObj spid="_x0000_s5293" name="Documento" r:id="rId4" imgW="5757845" imgH="812734" progId="Word.Document.12">
                  <p:embed/>
                </p:oleObj>
              </mc:Choice>
              <mc:Fallback>
                <p:oleObj name="Documento" r:id="rId4" imgW="5757845" imgH="812734" progId="Word.Document.12">
                  <p:embed/>
                  <p:pic>
                    <p:nvPicPr>
                      <p:cNvPr id="0" name=""/>
                      <p:cNvPicPr/>
                      <p:nvPr/>
                    </p:nvPicPr>
                    <p:blipFill>
                      <a:blip r:embed="rId5"/>
                      <a:stretch>
                        <a:fillRect/>
                      </a:stretch>
                    </p:blipFill>
                    <p:spPr>
                      <a:xfrm>
                        <a:off x="353221" y="908878"/>
                        <a:ext cx="5757863" cy="812800"/>
                      </a:xfrm>
                      <a:prstGeom prst="rect">
                        <a:avLst/>
                      </a:prstGeom>
                    </p:spPr>
                  </p:pic>
                </p:oleObj>
              </mc:Fallback>
            </mc:AlternateContent>
          </a:graphicData>
        </a:graphic>
      </p:graphicFrame>
    </p:spTree>
    <p:extLst>
      <p:ext uri="{BB962C8B-B14F-4D97-AF65-F5344CB8AC3E}">
        <p14:creationId xmlns:p14="http://schemas.microsoft.com/office/powerpoint/2010/main" val="16122683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08576" y="470506"/>
            <a:ext cx="10818016" cy="4861348"/>
          </a:xfrm>
        </p:spPr>
        <p:txBody>
          <a:bodyPr>
            <a:normAutofit fontScale="40000" lnSpcReduction="20000"/>
          </a:bodyPr>
          <a:lstStyle/>
          <a:p>
            <a:pPr algn="l"/>
            <a:r>
              <a:rPr lang="pt-BR" sz="5000" b="1" dirty="0" smtClean="0">
                <a:solidFill>
                  <a:schemeClr val="tx1"/>
                </a:solidFill>
                <a:effectLst>
                  <a:outerShdw blurRad="38100" dist="38100" dir="2700000" algn="tl">
                    <a:srgbClr val="000000">
                      <a:alpha val="43137"/>
                    </a:srgbClr>
                  </a:outerShdw>
                </a:effectLst>
              </a:rPr>
              <a:t>REFERÊNCIAS BIBLIOGRÁFICAS:</a:t>
            </a:r>
          </a:p>
          <a:p>
            <a:pPr algn="l"/>
            <a:endParaRPr lang="pt-BR" sz="4500" b="1" dirty="0" smtClean="0">
              <a:solidFill>
                <a:schemeClr val="tx1"/>
              </a:solidFill>
              <a:effectLst>
                <a:outerShdw blurRad="38100" dist="38100" dir="2700000" algn="tl">
                  <a:srgbClr val="000000">
                    <a:alpha val="43137"/>
                  </a:srgbClr>
                </a:outerShdw>
              </a:effectLst>
            </a:endParaRPr>
          </a:p>
          <a:p>
            <a:pPr marL="285750" indent="-285750" algn="l">
              <a:buFont typeface="Wingdings" panose="05000000000000000000" pitchFamily="2" charset="2"/>
              <a:buChar char="v"/>
            </a:pPr>
            <a:r>
              <a:rPr lang="pt-BR" sz="4500" b="1" dirty="0" smtClean="0">
                <a:solidFill>
                  <a:schemeClr val="tx1">
                    <a:lumMod val="95000"/>
                    <a:lumOff val="5000"/>
                  </a:schemeClr>
                </a:solidFill>
              </a:rPr>
              <a:t>“COMO OS ADVOGADOS SALVARAM O MUNDO – </a:t>
            </a:r>
            <a:r>
              <a:rPr lang="pt-BR" sz="4500" b="1" i="1" dirty="0" smtClean="0">
                <a:solidFill>
                  <a:schemeClr val="tx1">
                    <a:lumMod val="95000"/>
                    <a:lumOff val="5000"/>
                  </a:schemeClr>
                </a:solidFill>
              </a:rPr>
              <a:t>A história da advocacia e sua contribuição para a humanidade. José Roberto de Castro Neves. Editora Nova Fronteira.</a:t>
            </a:r>
          </a:p>
          <a:p>
            <a:pPr marL="285750" indent="-285750" algn="l">
              <a:buFont typeface="Wingdings" panose="05000000000000000000" pitchFamily="2" charset="2"/>
              <a:buChar char="v"/>
            </a:pPr>
            <a:endParaRPr lang="pt-BR" sz="4500" b="1" i="1" dirty="0" smtClean="0">
              <a:solidFill>
                <a:schemeClr val="tx1">
                  <a:lumMod val="95000"/>
                  <a:lumOff val="5000"/>
                </a:schemeClr>
              </a:solidFill>
            </a:endParaRPr>
          </a:p>
          <a:p>
            <a:pPr marL="285750" indent="-285750" algn="l">
              <a:buFont typeface="Wingdings" panose="05000000000000000000" pitchFamily="2" charset="2"/>
              <a:buChar char="v"/>
            </a:pPr>
            <a:r>
              <a:rPr lang="pt-BR" sz="4500" b="1" i="1" dirty="0" smtClean="0">
                <a:solidFill>
                  <a:schemeClr val="tx1"/>
                </a:solidFill>
              </a:rPr>
              <a:t>“HABEAS CORPUS – CONTROLE DO DEVIDO PROCESSO LEGAL: Questões Controvertidas e de Processamento do Writ. Alberto Zacharias Toron. Editora Revista dos Tribunais. </a:t>
            </a:r>
          </a:p>
          <a:p>
            <a:pPr marL="285750" indent="-285750" algn="l">
              <a:buFont typeface="Wingdings" panose="05000000000000000000" pitchFamily="2" charset="2"/>
              <a:buChar char="v"/>
            </a:pPr>
            <a:endParaRPr lang="pt-BR" sz="4500" b="1" i="1" dirty="0" smtClean="0">
              <a:solidFill>
                <a:schemeClr val="tx1"/>
              </a:solidFill>
            </a:endParaRPr>
          </a:p>
          <a:p>
            <a:pPr marL="285750" indent="-285750" algn="l">
              <a:buFont typeface="Wingdings" panose="05000000000000000000" pitchFamily="2" charset="2"/>
              <a:buChar char="v"/>
            </a:pPr>
            <a:r>
              <a:rPr lang="pt-BR" sz="4500" b="1" i="1" dirty="0" smtClean="0">
                <a:solidFill>
                  <a:schemeClr val="tx1"/>
                </a:solidFill>
              </a:rPr>
              <a:t>“</a:t>
            </a:r>
            <a:r>
              <a:rPr lang="pt-BR" sz="4500" b="1" dirty="0" smtClean="0">
                <a:solidFill>
                  <a:schemeClr val="tx1"/>
                </a:solidFill>
              </a:rPr>
              <a:t>CURSO DE DIREITO CONSTITUCIONAL. Flávio Martins Alves Nunes Junior. Editora Saraiva</a:t>
            </a:r>
          </a:p>
          <a:p>
            <a:pPr marL="285750" indent="-285750" algn="l">
              <a:buFont typeface="Wingdings" panose="05000000000000000000" pitchFamily="2" charset="2"/>
              <a:buChar char="v"/>
            </a:pPr>
            <a:endParaRPr lang="pt-BR" sz="4500" b="1" dirty="0" smtClean="0">
              <a:solidFill>
                <a:schemeClr val="tx1"/>
              </a:solidFill>
            </a:endParaRPr>
          </a:p>
          <a:p>
            <a:pPr marL="285750" indent="-285750" algn="l">
              <a:buFont typeface="Wingdings" panose="05000000000000000000" pitchFamily="2" charset="2"/>
              <a:buChar char="v"/>
            </a:pPr>
            <a:r>
              <a:rPr lang="pt-BR" sz="4500" b="1" dirty="0" smtClean="0">
                <a:solidFill>
                  <a:schemeClr val="tx1"/>
                </a:solidFill>
              </a:rPr>
              <a:t>“PRISÕES CAUTELARES”. Aury Lopes Jr. Editora Saraiva (5ª Edição 2017)</a:t>
            </a:r>
          </a:p>
          <a:p>
            <a:pPr marL="285750" indent="-285750" algn="l">
              <a:buFont typeface="Wingdings" panose="05000000000000000000" pitchFamily="2" charset="2"/>
              <a:buChar char="v"/>
            </a:pPr>
            <a:endParaRPr lang="pt-BR" sz="4500" b="1" dirty="0" smtClean="0">
              <a:solidFill>
                <a:schemeClr val="tx1"/>
              </a:solidFill>
            </a:endParaRPr>
          </a:p>
          <a:p>
            <a:pPr marL="285750" indent="-285750" algn="l">
              <a:buFont typeface="Wingdings" panose="05000000000000000000" pitchFamily="2" charset="2"/>
              <a:buChar char="v"/>
            </a:pPr>
            <a:r>
              <a:rPr lang="pt-BR" sz="4500" b="1" dirty="0" smtClean="0">
                <a:solidFill>
                  <a:schemeClr val="tx1"/>
                </a:solidFill>
              </a:rPr>
              <a:t>“O CONTRADITÓRIO PRÉVIO AO JUÍZO DE ADMISSIBILIDADE DA ACUSAÇÃO”. Carlos Augusto Ribeiro. Editora Empório do Direito.</a:t>
            </a:r>
          </a:p>
          <a:p>
            <a:pPr marL="285750" indent="-285750" algn="l">
              <a:buFont typeface="Wingdings" panose="05000000000000000000" pitchFamily="2" charset="2"/>
              <a:buChar char="v"/>
            </a:pPr>
            <a:endParaRPr lang="pt-BR" b="1" i="1" dirty="0" smtClean="0">
              <a:solidFill>
                <a:schemeClr val="tx1"/>
              </a:solidFill>
            </a:endParaRPr>
          </a:p>
          <a:p>
            <a:pPr algn="l"/>
            <a:endParaRPr lang="pt-BR" b="1" i="1" dirty="0">
              <a:solidFill>
                <a:schemeClr val="tx1"/>
              </a:solidFill>
            </a:endParaRPr>
          </a:p>
        </p:txBody>
      </p:sp>
    </p:spTree>
    <p:extLst>
      <p:ext uri="{BB962C8B-B14F-4D97-AF65-F5344CB8AC3E}">
        <p14:creationId xmlns:p14="http://schemas.microsoft.com/office/powerpoint/2010/main" val="2352220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do">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2824</TotalTime>
  <Words>4087</Words>
  <Application>Microsoft Office PowerPoint</Application>
  <PresentationFormat>Widescreen</PresentationFormat>
  <Paragraphs>458</Paragraphs>
  <Slides>28</Slides>
  <Notes>0</Notes>
  <HiddenSlides>0</HiddenSlides>
  <MMClips>0</MMClips>
  <ScaleCrop>false</ScaleCrop>
  <HeadingPairs>
    <vt:vector size="8" baseType="variant">
      <vt:variant>
        <vt:lpstr>Fontes usadas</vt:lpstr>
      </vt:variant>
      <vt:variant>
        <vt:i4>7</vt:i4>
      </vt:variant>
      <vt:variant>
        <vt:lpstr>Tema</vt:lpstr>
      </vt:variant>
      <vt:variant>
        <vt:i4>1</vt:i4>
      </vt:variant>
      <vt:variant>
        <vt:lpstr>Servidores OLE inseridos</vt:lpstr>
      </vt:variant>
      <vt:variant>
        <vt:i4>1</vt:i4>
      </vt:variant>
      <vt:variant>
        <vt:lpstr>Títulos de slides</vt:lpstr>
      </vt:variant>
      <vt:variant>
        <vt:i4>28</vt:i4>
      </vt:variant>
    </vt:vector>
  </HeadingPairs>
  <TitlesOfParts>
    <vt:vector size="37" baseType="lpstr">
      <vt:lpstr>Arial</vt:lpstr>
      <vt:lpstr>Calibri</vt:lpstr>
      <vt:lpstr>Times New Roman</vt:lpstr>
      <vt:lpstr>Trebuchet MS</vt:lpstr>
      <vt:lpstr>Trebuchet MS (Corpo)</vt:lpstr>
      <vt:lpstr>Wingdings</vt:lpstr>
      <vt:lpstr>Wingdings 3</vt:lpstr>
      <vt:lpstr>Facetado</vt:lpstr>
      <vt:lpstr>Documento</vt:lpstr>
      <vt:lpstr>OFICINA DE PEÇAS PARA A JOVEM ADVOCACIA</vt:lpstr>
      <vt:lpstr>      INTRODUÇÃO: A POUCO COMPREENDIDA ADVOCACIA CRIMINAL  Para atuar com independência e altivez na advocacia criminal é preciso mudança de mentalidade e postura: </vt:lpstr>
      <vt:lpstr>Apresentação do PowerPoint</vt:lpstr>
      <vt:lpstr>      O PAPEL DA ADVOCACIA: FATOS HISTÓRICOS  A Advocacia contribuiu para grandes conquistas e avanços civilizatórios, que perduram até hoje e são responsáveis pela estrutura da civilização como a conhecemos: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OFICINA DE PEÇAS PARA A JOVEM ADVOCACIA</dc:title>
  <dc:creator>Marcel</dc:creator>
  <cp:lastModifiedBy>Marcel</cp:lastModifiedBy>
  <cp:revision>201</cp:revision>
  <cp:lastPrinted>2019-07-23T19:45:59Z</cp:lastPrinted>
  <dcterms:created xsi:type="dcterms:W3CDTF">2019-07-16T21:58:19Z</dcterms:created>
  <dcterms:modified xsi:type="dcterms:W3CDTF">2019-07-23T19:56:15Z</dcterms:modified>
</cp:coreProperties>
</file>